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4"/>
  </p:notesMasterIdLst>
  <p:sldIdLst>
    <p:sldId id="256" r:id="rId5"/>
    <p:sldId id="270" r:id="rId6"/>
    <p:sldId id="271" r:id="rId7"/>
    <p:sldId id="259" r:id="rId8"/>
    <p:sldId id="261" r:id="rId9"/>
    <p:sldId id="272" r:id="rId10"/>
    <p:sldId id="265" r:id="rId11"/>
    <p:sldId id="286" r:id="rId12"/>
    <p:sldId id="268" r:id="rId13"/>
    <p:sldId id="274" r:id="rId14"/>
    <p:sldId id="276" r:id="rId15"/>
    <p:sldId id="288" r:id="rId16"/>
    <p:sldId id="278" r:id="rId17"/>
    <p:sldId id="263" r:id="rId18"/>
    <p:sldId id="273" r:id="rId19"/>
    <p:sldId id="285" r:id="rId20"/>
    <p:sldId id="282" r:id="rId21"/>
    <p:sldId id="283" r:id="rId22"/>
    <p:sldId id="258" r:id="rId23"/>
  </p:sldIdLst>
  <p:sldSz cx="9144000" cy="6858000" type="screen4x3"/>
  <p:notesSz cx="6742113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85" autoAdjust="0"/>
    <p:restoredTop sz="75026" autoAdjust="0"/>
  </p:normalViewPr>
  <p:slideViewPr>
    <p:cSldViewPr>
      <p:cViewPr varScale="1">
        <p:scale>
          <a:sx n="70" d="100"/>
          <a:sy n="70" d="100"/>
        </p:scale>
        <p:origin x="6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F7F2FB-4E08-422F-BA6B-7311667062BD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9A3EB336-248F-4AF0-BD72-89382A0E8821}">
      <dgm:prSet phldrT="[Teksti]"/>
      <dgm:spPr/>
      <dgm:t>
        <a:bodyPr/>
        <a:lstStyle/>
        <a:p>
          <a:r>
            <a:rPr lang="en-US" noProof="0" dirty="0" err="1" smtClean="0"/>
            <a:t>Satis</a:t>
          </a:r>
          <a:r>
            <a:rPr lang="en-US" noProof="0" dirty="0" smtClean="0"/>
            <a:t>-faction</a:t>
          </a:r>
          <a:endParaRPr lang="en-US" noProof="0" dirty="0"/>
        </a:p>
      </dgm:t>
    </dgm:pt>
    <dgm:pt modelId="{D673D7AF-A6C3-4DD6-837F-7316C33D7AE7}" type="parTrans" cxnId="{1578050F-0A4B-4180-AE45-055F815B936F}">
      <dgm:prSet/>
      <dgm:spPr/>
      <dgm:t>
        <a:bodyPr/>
        <a:lstStyle/>
        <a:p>
          <a:endParaRPr lang="fi-FI"/>
        </a:p>
      </dgm:t>
    </dgm:pt>
    <dgm:pt modelId="{0E3A1D76-13CA-4D88-8EF4-D6837A829ACD}" type="sibTrans" cxnId="{1578050F-0A4B-4180-AE45-055F815B936F}">
      <dgm:prSet/>
      <dgm:spPr/>
      <dgm:t>
        <a:bodyPr/>
        <a:lstStyle/>
        <a:p>
          <a:endParaRPr lang="fi-FI"/>
        </a:p>
      </dgm:t>
    </dgm:pt>
    <dgm:pt modelId="{5C783039-DD24-431D-9C53-695C0D0C363E}">
      <dgm:prSet phldrT="[Teksti]"/>
      <dgm:spPr/>
      <dgm:t>
        <a:bodyPr/>
        <a:lstStyle/>
        <a:p>
          <a:r>
            <a:rPr lang="en-US" noProof="0" dirty="0" smtClean="0"/>
            <a:t>Survey</a:t>
          </a:r>
          <a:endParaRPr lang="en-US" noProof="0" dirty="0"/>
        </a:p>
      </dgm:t>
    </dgm:pt>
    <dgm:pt modelId="{454BA78B-29BA-4DF7-B01A-0BA9B9CA08F0}" type="parTrans" cxnId="{9BFA8EF1-4DC5-459D-82C4-AC778ED7697E}">
      <dgm:prSet/>
      <dgm:spPr/>
      <dgm:t>
        <a:bodyPr/>
        <a:lstStyle/>
        <a:p>
          <a:endParaRPr lang="fi-FI"/>
        </a:p>
      </dgm:t>
    </dgm:pt>
    <dgm:pt modelId="{B5E470F8-116A-40B3-AC2E-81566CC201EB}" type="sibTrans" cxnId="{9BFA8EF1-4DC5-459D-82C4-AC778ED7697E}">
      <dgm:prSet/>
      <dgm:spPr/>
      <dgm:t>
        <a:bodyPr/>
        <a:lstStyle/>
        <a:p>
          <a:endParaRPr lang="fi-FI"/>
        </a:p>
      </dgm:t>
    </dgm:pt>
    <dgm:pt modelId="{06427B66-0B0B-4BC3-B751-056F99AF58D7}">
      <dgm:prSet phldrT="[Teksti]"/>
      <dgm:spPr/>
      <dgm:t>
        <a:bodyPr/>
        <a:lstStyle/>
        <a:p>
          <a:r>
            <a:rPr lang="en-US" noProof="0" dirty="0" smtClean="0"/>
            <a:t>Stake</a:t>
          </a:r>
          <a:endParaRPr lang="en-US" noProof="0" dirty="0"/>
        </a:p>
      </dgm:t>
    </dgm:pt>
    <dgm:pt modelId="{A71CAC3B-6C2E-4943-96EA-2AF5312430BB}" type="parTrans" cxnId="{CF575F81-750D-4705-A16A-5F2D43A5B78B}">
      <dgm:prSet/>
      <dgm:spPr/>
      <dgm:t>
        <a:bodyPr/>
        <a:lstStyle/>
        <a:p>
          <a:endParaRPr lang="fi-FI"/>
        </a:p>
      </dgm:t>
    </dgm:pt>
    <dgm:pt modelId="{A8586481-A0CA-4C9F-8F0C-F56B9AFA7D91}" type="sibTrans" cxnId="{CF575F81-750D-4705-A16A-5F2D43A5B78B}">
      <dgm:prSet/>
      <dgm:spPr/>
      <dgm:t>
        <a:bodyPr/>
        <a:lstStyle/>
        <a:p>
          <a:endParaRPr lang="fi-FI"/>
        </a:p>
      </dgm:t>
    </dgm:pt>
    <dgm:pt modelId="{F8EA9D10-738A-44AE-9D20-FDFB5C78C539}">
      <dgm:prSet phldrT="[Teksti]"/>
      <dgm:spPr/>
      <dgm:t>
        <a:bodyPr/>
        <a:lstStyle/>
        <a:p>
          <a:r>
            <a:rPr lang="en-US" noProof="0" dirty="0" smtClean="0"/>
            <a:t>Accounting</a:t>
          </a:r>
          <a:endParaRPr lang="en-US" noProof="0" dirty="0"/>
        </a:p>
      </dgm:t>
    </dgm:pt>
    <dgm:pt modelId="{AE3EFA58-6209-49E0-B2CE-10BD1E3D3194}" type="parTrans" cxnId="{5614167C-2B46-479B-A247-DEBDD5DD4C6E}">
      <dgm:prSet/>
      <dgm:spPr/>
      <dgm:t>
        <a:bodyPr/>
        <a:lstStyle/>
        <a:p>
          <a:endParaRPr lang="fi-FI"/>
        </a:p>
      </dgm:t>
    </dgm:pt>
    <dgm:pt modelId="{88E50330-0747-4AEF-BBA9-D0EE6C0DA989}" type="sibTrans" cxnId="{5614167C-2B46-479B-A247-DEBDD5DD4C6E}">
      <dgm:prSet/>
      <dgm:spPr/>
      <dgm:t>
        <a:bodyPr/>
        <a:lstStyle/>
        <a:p>
          <a:endParaRPr lang="fi-FI"/>
        </a:p>
      </dgm:t>
    </dgm:pt>
    <dgm:pt modelId="{589D558B-7F41-482D-A54F-DBA0E27B08ED}">
      <dgm:prSet phldrT="[Teksti]"/>
      <dgm:spPr/>
      <dgm:t>
        <a:bodyPr/>
        <a:lstStyle/>
        <a:p>
          <a:r>
            <a:rPr lang="en-US" noProof="0" dirty="0" smtClean="0"/>
            <a:t>Materials available</a:t>
          </a:r>
          <a:endParaRPr lang="en-US" noProof="0" dirty="0"/>
        </a:p>
      </dgm:t>
    </dgm:pt>
    <dgm:pt modelId="{CDEDE038-08BF-444D-BFF0-F2E4B8BFEA5E}" type="parTrans" cxnId="{5277569B-B632-4BA3-9EE6-9DB8B4834684}">
      <dgm:prSet/>
      <dgm:spPr/>
      <dgm:t>
        <a:bodyPr/>
        <a:lstStyle/>
        <a:p>
          <a:endParaRPr lang="fi-FI"/>
        </a:p>
      </dgm:t>
    </dgm:pt>
    <dgm:pt modelId="{DE434FAD-0CF6-411A-A397-E667435FDA37}" type="sibTrans" cxnId="{5277569B-B632-4BA3-9EE6-9DB8B4834684}">
      <dgm:prSet/>
      <dgm:spPr/>
      <dgm:t>
        <a:bodyPr/>
        <a:lstStyle/>
        <a:p>
          <a:endParaRPr lang="fi-FI"/>
        </a:p>
      </dgm:t>
    </dgm:pt>
    <dgm:pt modelId="{13F92971-B133-47E5-93B1-069EFEDAF463}">
      <dgm:prSet phldrT="[Teksti]"/>
      <dgm:spPr/>
      <dgm:t>
        <a:bodyPr/>
        <a:lstStyle/>
        <a:p>
          <a:r>
            <a:rPr lang="en-US" noProof="0" dirty="0" smtClean="0"/>
            <a:t>Acquisition statistics</a:t>
          </a:r>
          <a:endParaRPr lang="en-US" noProof="0" dirty="0"/>
        </a:p>
      </dgm:t>
    </dgm:pt>
    <dgm:pt modelId="{F3147284-6871-4276-8134-BC2E4286EE59}" type="parTrans" cxnId="{3CD34577-B139-4D67-BDD4-1B665F1DF507}">
      <dgm:prSet/>
      <dgm:spPr/>
      <dgm:t>
        <a:bodyPr/>
        <a:lstStyle/>
        <a:p>
          <a:endParaRPr lang="fi-FI"/>
        </a:p>
      </dgm:t>
    </dgm:pt>
    <dgm:pt modelId="{8C6E2FD9-CE32-4CD9-A9DA-5B80374237B2}" type="sibTrans" cxnId="{3CD34577-B139-4D67-BDD4-1B665F1DF507}">
      <dgm:prSet/>
      <dgm:spPr/>
      <dgm:t>
        <a:bodyPr/>
        <a:lstStyle/>
        <a:p>
          <a:endParaRPr lang="fi-FI"/>
        </a:p>
      </dgm:t>
    </dgm:pt>
    <dgm:pt modelId="{A94FB241-3D25-400D-80EF-E2599BEA60DD}">
      <dgm:prSet phldrT="[Teksti]"/>
      <dgm:spPr/>
      <dgm:t>
        <a:bodyPr/>
        <a:lstStyle/>
        <a:p>
          <a:r>
            <a:rPr lang="fi-FI" dirty="0" err="1" smtClean="0"/>
            <a:t>Down-loads</a:t>
          </a:r>
          <a:endParaRPr lang="fi-FI" dirty="0"/>
        </a:p>
      </dgm:t>
    </dgm:pt>
    <dgm:pt modelId="{64632768-DC5E-4927-99EF-6B98BE0CD4E7}" type="parTrans" cxnId="{99AC9F76-D343-4BD2-B95F-8300F82B87C0}">
      <dgm:prSet/>
      <dgm:spPr/>
      <dgm:t>
        <a:bodyPr/>
        <a:lstStyle/>
        <a:p>
          <a:endParaRPr lang="fi-FI"/>
        </a:p>
      </dgm:t>
    </dgm:pt>
    <dgm:pt modelId="{8915DB72-FAC6-4D27-A810-6CB9AA1E626B}" type="sibTrans" cxnId="{99AC9F76-D343-4BD2-B95F-8300F82B87C0}">
      <dgm:prSet/>
      <dgm:spPr/>
      <dgm:t>
        <a:bodyPr/>
        <a:lstStyle/>
        <a:p>
          <a:endParaRPr lang="fi-FI"/>
        </a:p>
      </dgm:t>
    </dgm:pt>
    <dgm:pt modelId="{C225FD83-CBE9-4F11-92E5-8DECD68E6C48}">
      <dgm:prSet phldrT="[Teksti]"/>
      <dgm:spPr/>
      <dgm:t>
        <a:bodyPr/>
        <a:lstStyle/>
        <a:p>
          <a:r>
            <a:rPr lang="en-US" noProof="0" dirty="0" smtClean="0"/>
            <a:t>Usage statistics</a:t>
          </a:r>
          <a:endParaRPr lang="en-US" noProof="0" dirty="0"/>
        </a:p>
      </dgm:t>
    </dgm:pt>
    <dgm:pt modelId="{B2E55BFD-AFA6-403B-8DF7-BA02F8707103}" type="parTrans" cxnId="{85292404-E92D-479B-9D32-B0102804E977}">
      <dgm:prSet/>
      <dgm:spPr/>
      <dgm:t>
        <a:bodyPr/>
        <a:lstStyle/>
        <a:p>
          <a:endParaRPr lang="fi-FI"/>
        </a:p>
      </dgm:t>
    </dgm:pt>
    <dgm:pt modelId="{67D75757-6F3D-44A2-BC3B-7E19593BFC63}" type="sibTrans" cxnId="{85292404-E92D-479B-9D32-B0102804E977}">
      <dgm:prSet/>
      <dgm:spPr/>
      <dgm:t>
        <a:bodyPr/>
        <a:lstStyle/>
        <a:p>
          <a:endParaRPr lang="fi-FI"/>
        </a:p>
      </dgm:t>
    </dgm:pt>
    <dgm:pt modelId="{CD7BC8FB-5151-464C-A9EB-F53D0E65EDBC}" type="pres">
      <dgm:prSet presAssocID="{05F7F2FB-4E08-422F-BA6B-7311667062B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2B2326E0-4784-499B-A358-945540C1AEB9}" type="pres">
      <dgm:prSet presAssocID="{05F7F2FB-4E08-422F-BA6B-7311667062BD}" presName="children" presStyleCnt="0"/>
      <dgm:spPr/>
    </dgm:pt>
    <dgm:pt modelId="{D03DE368-5200-4DE4-9805-0CB58C9D0C24}" type="pres">
      <dgm:prSet presAssocID="{05F7F2FB-4E08-422F-BA6B-7311667062BD}" presName="child1group" presStyleCnt="0"/>
      <dgm:spPr/>
    </dgm:pt>
    <dgm:pt modelId="{7302F6D8-A82E-4532-805C-D574B53078F8}" type="pres">
      <dgm:prSet presAssocID="{05F7F2FB-4E08-422F-BA6B-7311667062BD}" presName="child1" presStyleLbl="bgAcc1" presStyleIdx="0" presStyleCnt="4"/>
      <dgm:spPr/>
      <dgm:t>
        <a:bodyPr/>
        <a:lstStyle/>
        <a:p>
          <a:endParaRPr lang="fi-FI"/>
        </a:p>
      </dgm:t>
    </dgm:pt>
    <dgm:pt modelId="{6026451B-603B-43B2-9A84-A5E4C0D5E872}" type="pres">
      <dgm:prSet presAssocID="{05F7F2FB-4E08-422F-BA6B-7311667062BD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605C588-1544-4184-97FA-75F7B883D7A0}" type="pres">
      <dgm:prSet presAssocID="{05F7F2FB-4E08-422F-BA6B-7311667062BD}" presName="child2group" presStyleCnt="0"/>
      <dgm:spPr/>
    </dgm:pt>
    <dgm:pt modelId="{9568770C-91EF-42BC-BC2E-88B5EC43434C}" type="pres">
      <dgm:prSet presAssocID="{05F7F2FB-4E08-422F-BA6B-7311667062BD}" presName="child2" presStyleLbl="bgAcc1" presStyleIdx="1" presStyleCnt="4"/>
      <dgm:spPr/>
      <dgm:t>
        <a:bodyPr/>
        <a:lstStyle/>
        <a:p>
          <a:endParaRPr lang="fi-FI"/>
        </a:p>
      </dgm:t>
    </dgm:pt>
    <dgm:pt modelId="{69869167-3BBE-4CAC-8B19-CF36AEF730D9}" type="pres">
      <dgm:prSet presAssocID="{05F7F2FB-4E08-422F-BA6B-7311667062BD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ED58F9A-D6B1-4294-AD1C-2B357BDFC7D9}" type="pres">
      <dgm:prSet presAssocID="{05F7F2FB-4E08-422F-BA6B-7311667062BD}" presName="child3group" presStyleCnt="0"/>
      <dgm:spPr/>
    </dgm:pt>
    <dgm:pt modelId="{D878088E-4CCB-4F3B-A5C8-7438C06292E2}" type="pres">
      <dgm:prSet presAssocID="{05F7F2FB-4E08-422F-BA6B-7311667062BD}" presName="child3" presStyleLbl="bgAcc1" presStyleIdx="2" presStyleCnt="4"/>
      <dgm:spPr/>
      <dgm:t>
        <a:bodyPr/>
        <a:lstStyle/>
        <a:p>
          <a:endParaRPr lang="fi-FI"/>
        </a:p>
      </dgm:t>
    </dgm:pt>
    <dgm:pt modelId="{3F2B1181-FD9B-4614-83E4-39762B3FDDA3}" type="pres">
      <dgm:prSet presAssocID="{05F7F2FB-4E08-422F-BA6B-7311667062BD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097D8AAB-3379-4D0C-8094-FA592406922B}" type="pres">
      <dgm:prSet presAssocID="{05F7F2FB-4E08-422F-BA6B-7311667062BD}" presName="child4group" presStyleCnt="0"/>
      <dgm:spPr/>
    </dgm:pt>
    <dgm:pt modelId="{DE920358-5A59-4EE9-AFCC-8F289B96EC00}" type="pres">
      <dgm:prSet presAssocID="{05F7F2FB-4E08-422F-BA6B-7311667062BD}" presName="child4" presStyleLbl="bgAcc1" presStyleIdx="3" presStyleCnt="4"/>
      <dgm:spPr/>
      <dgm:t>
        <a:bodyPr/>
        <a:lstStyle/>
        <a:p>
          <a:endParaRPr lang="fi-FI"/>
        </a:p>
      </dgm:t>
    </dgm:pt>
    <dgm:pt modelId="{AEFEFF40-CE30-4F5F-B22F-5D35298C517F}" type="pres">
      <dgm:prSet presAssocID="{05F7F2FB-4E08-422F-BA6B-7311667062BD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6BADC54-D451-47F2-B4B4-2C5D536658E5}" type="pres">
      <dgm:prSet presAssocID="{05F7F2FB-4E08-422F-BA6B-7311667062BD}" presName="childPlaceholder" presStyleCnt="0"/>
      <dgm:spPr/>
    </dgm:pt>
    <dgm:pt modelId="{F20D6A82-B61B-470C-AC76-9FE709E4A4F0}" type="pres">
      <dgm:prSet presAssocID="{05F7F2FB-4E08-422F-BA6B-7311667062BD}" presName="circle" presStyleCnt="0"/>
      <dgm:spPr/>
    </dgm:pt>
    <dgm:pt modelId="{4177B662-6A6A-4115-BB40-7EE2BAA0CE93}" type="pres">
      <dgm:prSet presAssocID="{05F7F2FB-4E08-422F-BA6B-7311667062BD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8EA91C0-D651-47E6-8657-8847FF7FDEF5}" type="pres">
      <dgm:prSet presAssocID="{05F7F2FB-4E08-422F-BA6B-7311667062BD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7F4B7B0-22E7-473E-B157-309FBADE6F71}" type="pres">
      <dgm:prSet presAssocID="{05F7F2FB-4E08-422F-BA6B-7311667062BD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95A15F62-3D57-42A3-AB70-59724E115380}" type="pres">
      <dgm:prSet presAssocID="{05F7F2FB-4E08-422F-BA6B-7311667062BD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D1E99FC8-1212-4C25-B8EB-925A3CBBDD30}" type="pres">
      <dgm:prSet presAssocID="{05F7F2FB-4E08-422F-BA6B-7311667062BD}" presName="quadrantPlaceholder" presStyleCnt="0"/>
      <dgm:spPr/>
    </dgm:pt>
    <dgm:pt modelId="{79653649-6A5A-4CCE-B76D-BCECBBEFE09E}" type="pres">
      <dgm:prSet presAssocID="{05F7F2FB-4E08-422F-BA6B-7311667062BD}" presName="center1" presStyleLbl="fgShp" presStyleIdx="0" presStyleCnt="2"/>
      <dgm:spPr/>
    </dgm:pt>
    <dgm:pt modelId="{9D852083-3356-481D-88E5-4F1D9128F4AD}" type="pres">
      <dgm:prSet presAssocID="{05F7F2FB-4E08-422F-BA6B-7311667062BD}" presName="center2" presStyleLbl="fgShp" presStyleIdx="1" presStyleCnt="2"/>
      <dgm:spPr/>
    </dgm:pt>
  </dgm:ptLst>
  <dgm:cxnLst>
    <dgm:cxn modelId="{E47B8100-9C7B-4491-A877-E366AB43DED6}" type="presOf" srcId="{5C783039-DD24-431D-9C53-695C0D0C363E}" destId="{6026451B-603B-43B2-9A84-A5E4C0D5E872}" srcOrd="1" destOrd="0" presId="urn:microsoft.com/office/officeart/2005/8/layout/cycle4"/>
    <dgm:cxn modelId="{3CD34577-B139-4D67-BDD4-1B665F1DF507}" srcId="{589D558B-7F41-482D-A54F-DBA0E27B08ED}" destId="{13F92971-B133-47E5-93B1-069EFEDAF463}" srcOrd="0" destOrd="0" parTransId="{F3147284-6871-4276-8134-BC2E4286EE59}" sibTransId="{8C6E2FD9-CE32-4CD9-A9DA-5B80374237B2}"/>
    <dgm:cxn modelId="{D1EA97B4-5FE1-4118-8CC1-93A69565B312}" type="presOf" srcId="{C225FD83-CBE9-4F11-92E5-8DECD68E6C48}" destId="{DE920358-5A59-4EE9-AFCC-8F289B96EC00}" srcOrd="0" destOrd="0" presId="urn:microsoft.com/office/officeart/2005/8/layout/cycle4"/>
    <dgm:cxn modelId="{854A1E63-B1F8-4B58-AC43-A204994027A7}" type="presOf" srcId="{F8EA9D10-738A-44AE-9D20-FDFB5C78C539}" destId="{69869167-3BBE-4CAC-8B19-CF36AEF730D9}" srcOrd="1" destOrd="0" presId="urn:microsoft.com/office/officeart/2005/8/layout/cycle4"/>
    <dgm:cxn modelId="{EC4E2FAA-4F28-4A76-A6C9-188557DC80D6}" type="presOf" srcId="{13F92971-B133-47E5-93B1-069EFEDAF463}" destId="{D878088E-4CCB-4F3B-A5C8-7438C06292E2}" srcOrd="0" destOrd="0" presId="urn:microsoft.com/office/officeart/2005/8/layout/cycle4"/>
    <dgm:cxn modelId="{CF575F81-750D-4705-A16A-5F2D43A5B78B}" srcId="{05F7F2FB-4E08-422F-BA6B-7311667062BD}" destId="{06427B66-0B0B-4BC3-B751-056F99AF58D7}" srcOrd="1" destOrd="0" parTransId="{A71CAC3B-6C2E-4943-96EA-2AF5312430BB}" sibTransId="{A8586481-A0CA-4C9F-8F0C-F56B9AFA7D91}"/>
    <dgm:cxn modelId="{A083FB6C-715C-48BD-A594-77C5E436C61A}" type="presOf" srcId="{F8EA9D10-738A-44AE-9D20-FDFB5C78C539}" destId="{9568770C-91EF-42BC-BC2E-88B5EC43434C}" srcOrd="0" destOrd="0" presId="urn:microsoft.com/office/officeart/2005/8/layout/cycle4"/>
    <dgm:cxn modelId="{C75AE81F-F9A9-4870-BBBA-11849FC13B9C}" type="presOf" srcId="{A94FB241-3D25-400D-80EF-E2599BEA60DD}" destId="{95A15F62-3D57-42A3-AB70-59724E115380}" srcOrd="0" destOrd="0" presId="urn:microsoft.com/office/officeart/2005/8/layout/cycle4"/>
    <dgm:cxn modelId="{DD624E54-3426-40FF-9AED-3811E38F3C3E}" type="presOf" srcId="{06427B66-0B0B-4BC3-B751-056F99AF58D7}" destId="{58EA91C0-D651-47E6-8657-8847FF7FDEF5}" srcOrd="0" destOrd="0" presId="urn:microsoft.com/office/officeart/2005/8/layout/cycle4"/>
    <dgm:cxn modelId="{0BAE4796-A319-4440-A4C2-CFB63BC0F0D6}" type="presOf" srcId="{05F7F2FB-4E08-422F-BA6B-7311667062BD}" destId="{CD7BC8FB-5151-464C-A9EB-F53D0E65EDBC}" srcOrd="0" destOrd="0" presId="urn:microsoft.com/office/officeart/2005/8/layout/cycle4"/>
    <dgm:cxn modelId="{1578050F-0A4B-4180-AE45-055F815B936F}" srcId="{05F7F2FB-4E08-422F-BA6B-7311667062BD}" destId="{9A3EB336-248F-4AF0-BD72-89382A0E8821}" srcOrd="0" destOrd="0" parTransId="{D673D7AF-A6C3-4DD6-837F-7316C33D7AE7}" sibTransId="{0E3A1D76-13CA-4D88-8EF4-D6837A829ACD}"/>
    <dgm:cxn modelId="{3E631D84-588E-4488-B780-20A4BBFBDB95}" type="presOf" srcId="{5C783039-DD24-431D-9C53-695C0D0C363E}" destId="{7302F6D8-A82E-4532-805C-D574B53078F8}" srcOrd="0" destOrd="0" presId="urn:microsoft.com/office/officeart/2005/8/layout/cycle4"/>
    <dgm:cxn modelId="{9BFA8EF1-4DC5-459D-82C4-AC778ED7697E}" srcId="{9A3EB336-248F-4AF0-BD72-89382A0E8821}" destId="{5C783039-DD24-431D-9C53-695C0D0C363E}" srcOrd="0" destOrd="0" parTransId="{454BA78B-29BA-4DF7-B01A-0BA9B9CA08F0}" sibTransId="{B5E470F8-116A-40B3-AC2E-81566CC201EB}"/>
    <dgm:cxn modelId="{5277569B-B632-4BA3-9EE6-9DB8B4834684}" srcId="{05F7F2FB-4E08-422F-BA6B-7311667062BD}" destId="{589D558B-7F41-482D-A54F-DBA0E27B08ED}" srcOrd="2" destOrd="0" parTransId="{CDEDE038-08BF-444D-BFF0-F2E4B8BFEA5E}" sibTransId="{DE434FAD-0CF6-411A-A397-E667435FDA37}"/>
    <dgm:cxn modelId="{85292404-E92D-479B-9D32-B0102804E977}" srcId="{A94FB241-3D25-400D-80EF-E2599BEA60DD}" destId="{C225FD83-CBE9-4F11-92E5-8DECD68E6C48}" srcOrd="0" destOrd="0" parTransId="{B2E55BFD-AFA6-403B-8DF7-BA02F8707103}" sibTransId="{67D75757-6F3D-44A2-BC3B-7E19593BFC63}"/>
    <dgm:cxn modelId="{5C6AC9DB-838B-4192-B1EC-3C9A1BC002D7}" type="presOf" srcId="{13F92971-B133-47E5-93B1-069EFEDAF463}" destId="{3F2B1181-FD9B-4614-83E4-39762B3FDDA3}" srcOrd="1" destOrd="0" presId="urn:microsoft.com/office/officeart/2005/8/layout/cycle4"/>
    <dgm:cxn modelId="{F7AA1FDC-9B1C-4395-8D0C-2FE5D5858E27}" type="presOf" srcId="{C225FD83-CBE9-4F11-92E5-8DECD68E6C48}" destId="{AEFEFF40-CE30-4F5F-B22F-5D35298C517F}" srcOrd="1" destOrd="0" presId="urn:microsoft.com/office/officeart/2005/8/layout/cycle4"/>
    <dgm:cxn modelId="{76B322C1-6ECC-422B-9B25-707D4C2B9F06}" type="presOf" srcId="{589D558B-7F41-482D-A54F-DBA0E27B08ED}" destId="{A7F4B7B0-22E7-473E-B157-309FBADE6F71}" srcOrd="0" destOrd="0" presId="urn:microsoft.com/office/officeart/2005/8/layout/cycle4"/>
    <dgm:cxn modelId="{5614167C-2B46-479B-A247-DEBDD5DD4C6E}" srcId="{06427B66-0B0B-4BC3-B751-056F99AF58D7}" destId="{F8EA9D10-738A-44AE-9D20-FDFB5C78C539}" srcOrd="0" destOrd="0" parTransId="{AE3EFA58-6209-49E0-B2CE-10BD1E3D3194}" sibTransId="{88E50330-0747-4AEF-BBA9-D0EE6C0DA989}"/>
    <dgm:cxn modelId="{99AC9F76-D343-4BD2-B95F-8300F82B87C0}" srcId="{05F7F2FB-4E08-422F-BA6B-7311667062BD}" destId="{A94FB241-3D25-400D-80EF-E2599BEA60DD}" srcOrd="3" destOrd="0" parTransId="{64632768-DC5E-4927-99EF-6B98BE0CD4E7}" sibTransId="{8915DB72-FAC6-4D27-A810-6CB9AA1E626B}"/>
    <dgm:cxn modelId="{E342E825-1F61-4DA8-8726-A0C6ECB3539E}" type="presOf" srcId="{9A3EB336-248F-4AF0-BD72-89382A0E8821}" destId="{4177B662-6A6A-4115-BB40-7EE2BAA0CE93}" srcOrd="0" destOrd="0" presId="urn:microsoft.com/office/officeart/2005/8/layout/cycle4"/>
    <dgm:cxn modelId="{32D8B72C-3BD7-48D7-8AEB-89EA6AE0E0B0}" type="presParOf" srcId="{CD7BC8FB-5151-464C-A9EB-F53D0E65EDBC}" destId="{2B2326E0-4784-499B-A358-945540C1AEB9}" srcOrd="0" destOrd="0" presId="urn:microsoft.com/office/officeart/2005/8/layout/cycle4"/>
    <dgm:cxn modelId="{DEBADD1C-1921-40FD-B47B-4749A49971EF}" type="presParOf" srcId="{2B2326E0-4784-499B-A358-945540C1AEB9}" destId="{D03DE368-5200-4DE4-9805-0CB58C9D0C24}" srcOrd="0" destOrd="0" presId="urn:microsoft.com/office/officeart/2005/8/layout/cycle4"/>
    <dgm:cxn modelId="{21902632-3C86-41A3-9C54-5679589A7ABA}" type="presParOf" srcId="{D03DE368-5200-4DE4-9805-0CB58C9D0C24}" destId="{7302F6D8-A82E-4532-805C-D574B53078F8}" srcOrd="0" destOrd="0" presId="urn:microsoft.com/office/officeart/2005/8/layout/cycle4"/>
    <dgm:cxn modelId="{69939349-EF8E-42F7-9C37-CF66C9E60EDD}" type="presParOf" srcId="{D03DE368-5200-4DE4-9805-0CB58C9D0C24}" destId="{6026451B-603B-43B2-9A84-A5E4C0D5E872}" srcOrd="1" destOrd="0" presId="urn:microsoft.com/office/officeart/2005/8/layout/cycle4"/>
    <dgm:cxn modelId="{93F25E77-BB3F-4583-9691-2F039AD465CD}" type="presParOf" srcId="{2B2326E0-4784-499B-A358-945540C1AEB9}" destId="{8605C588-1544-4184-97FA-75F7B883D7A0}" srcOrd="1" destOrd="0" presId="urn:microsoft.com/office/officeart/2005/8/layout/cycle4"/>
    <dgm:cxn modelId="{99C12D3E-44E9-4A6E-8D9E-54C9BB371E16}" type="presParOf" srcId="{8605C588-1544-4184-97FA-75F7B883D7A0}" destId="{9568770C-91EF-42BC-BC2E-88B5EC43434C}" srcOrd="0" destOrd="0" presId="urn:microsoft.com/office/officeart/2005/8/layout/cycle4"/>
    <dgm:cxn modelId="{F290C3B3-3676-4B03-9849-6664FDA4358B}" type="presParOf" srcId="{8605C588-1544-4184-97FA-75F7B883D7A0}" destId="{69869167-3BBE-4CAC-8B19-CF36AEF730D9}" srcOrd="1" destOrd="0" presId="urn:microsoft.com/office/officeart/2005/8/layout/cycle4"/>
    <dgm:cxn modelId="{5A259EE9-E00C-4594-AD6E-DBF7B248A552}" type="presParOf" srcId="{2B2326E0-4784-499B-A358-945540C1AEB9}" destId="{1ED58F9A-D6B1-4294-AD1C-2B357BDFC7D9}" srcOrd="2" destOrd="0" presId="urn:microsoft.com/office/officeart/2005/8/layout/cycle4"/>
    <dgm:cxn modelId="{6928C2F3-FF20-406A-B827-580C3FF1E5A8}" type="presParOf" srcId="{1ED58F9A-D6B1-4294-AD1C-2B357BDFC7D9}" destId="{D878088E-4CCB-4F3B-A5C8-7438C06292E2}" srcOrd="0" destOrd="0" presId="urn:microsoft.com/office/officeart/2005/8/layout/cycle4"/>
    <dgm:cxn modelId="{71EE25C3-4940-4A88-8EA7-51F884F88561}" type="presParOf" srcId="{1ED58F9A-D6B1-4294-AD1C-2B357BDFC7D9}" destId="{3F2B1181-FD9B-4614-83E4-39762B3FDDA3}" srcOrd="1" destOrd="0" presId="urn:microsoft.com/office/officeart/2005/8/layout/cycle4"/>
    <dgm:cxn modelId="{4A0F88E5-2DD9-4977-90B0-E0FB28B23F12}" type="presParOf" srcId="{2B2326E0-4784-499B-A358-945540C1AEB9}" destId="{097D8AAB-3379-4D0C-8094-FA592406922B}" srcOrd="3" destOrd="0" presId="urn:microsoft.com/office/officeart/2005/8/layout/cycle4"/>
    <dgm:cxn modelId="{33C610E7-3154-4DC9-80D7-5D38647F8DE8}" type="presParOf" srcId="{097D8AAB-3379-4D0C-8094-FA592406922B}" destId="{DE920358-5A59-4EE9-AFCC-8F289B96EC00}" srcOrd="0" destOrd="0" presId="urn:microsoft.com/office/officeart/2005/8/layout/cycle4"/>
    <dgm:cxn modelId="{E73C2A16-D51D-49CE-80E0-C08C6738F623}" type="presParOf" srcId="{097D8AAB-3379-4D0C-8094-FA592406922B}" destId="{AEFEFF40-CE30-4F5F-B22F-5D35298C517F}" srcOrd="1" destOrd="0" presId="urn:microsoft.com/office/officeart/2005/8/layout/cycle4"/>
    <dgm:cxn modelId="{DC42326C-8F04-4E52-8C69-05B09CE00816}" type="presParOf" srcId="{2B2326E0-4784-499B-A358-945540C1AEB9}" destId="{66BADC54-D451-47F2-B4B4-2C5D536658E5}" srcOrd="4" destOrd="0" presId="urn:microsoft.com/office/officeart/2005/8/layout/cycle4"/>
    <dgm:cxn modelId="{79C58C92-69E4-4A88-9263-234F31E9B2B2}" type="presParOf" srcId="{CD7BC8FB-5151-464C-A9EB-F53D0E65EDBC}" destId="{F20D6A82-B61B-470C-AC76-9FE709E4A4F0}" srcOrd="1" destOrd="0" presId="urn:microsoft.com/office/officeart/2005/8/layout/cycle4"/>
    <dgm:cxn modelId="{EEDECB09-6F60-4B1B-9A5B-0CBC6DB36354}" type="presParOf" srcId="{F20D6A82-B61B-470C-AC76-9FE709E4A4F0}" destId="{4177B662-6A6A-4115-BB40-7EE2BAA0CE93}" srcOrd="0" destOrd="0" presId="urn:microsoft.com/office/officeart/2005/8/layout/cycle4"/>
    <dgm:cxn modelId="{68A71F04-04BB-4C79-ABEE-A69A063DCE75}" type="presParOf" srcId="{F20D6A82-B61B-470C-AC76-9FE709E4A4F0}" destId="{58EA91C0-D651-47E6-8657-8847FF7FDEF5}" srcOrd="1" destOrd="0" presId="urn:microsoft.com/office/officeart/2005/8/layout/cycle4"/>
    <dgm:cxn modelId="{046CDA92-108A-4F6A-B649-8B73A64A16B0}" type="presParOf" srcId="{F20D6A82-B61B-470C-AC76-9FE709E4A4F0}" destId="{A7F4B7B0-22E7-473E-B157-309FBADE6F71}" srcOrd="2" destOrd="0" presId="urn:microsoft.com/office/officeart/2005/8/layout/cycle4"/>
    <dgm:cxn modelId="{F1736FFF-BC53-44D6-87C2-911B68F5BEBB}" type="presParOf" srcId="{F20D6A82-B61B-470C-AC76-9FE709E4A4F0}" destId="{95A15F62-3D57-42A3-AB70-59724E115380}" srcOrd="3" destOrd="0" presId="urn:microsoft.com/office/officeart/2005/8/layout/cycle4"/>
    <dgm:cxn modelId="{B1B41D65-2B8E-4C4F-9DFB-C84223129061}" type="presParOf" srcId="{F20D6A82-B61B-470C-AC76-9FE709E4A4F0}" destId="{D1E99FC8-1212-4C25-B8EB-925A3CBBDD30}" srcOrd="4" destOrd="0" presId="urn:microsoft.com/office/officeart/2005/8/layout/cycle4"/>
    <dgm:cxn modelId="{950BBF4A-AD2D-499A-8880-2ED8B6E4AC5F}" type="presParOf" srcId="{CD7BC8FB-5151-464C-A9EB-F53D0E65EDBC}" destId="{79653649-6A5A-4CCE-B76D-BCECBBEFE09E}" srcOrd="2" destOrd="0" presId="urn:microsoft.com/office/officeart/2005/8/layout/cycle4"/>
    <dgm:cxn modelId="{488BEB93-0240-47E8-A17F-619059EDC134}" type="presParOf" srcId="{CD7BC8FB-5151-464C-A9EB-F53D0E65EDBC}" destId="{9D852083-3356-481D-88E5-4F1D9128F4AD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E4E9C-FFF4-44DA-9702-13AD01113501}" type="datetimeFigureOut">
              <a:rPr lang="fi-FI" smtClean="0"/>
              <a:t>6.6.2015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4212" y="4690269"/>
            <a:ext cx="539369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8971" y="9378824"/>
            <a:ext cx="2921582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D1390E-4638-43FE-9219-81FDB23BB3A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779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390E-4638-43FE-9219-81FDB23BB3A2}" type="slidenum">
              <a:rPr lang="fi-FI" smtClean="0"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19742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35537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4212" y="4690272"/>
            <a:ext cx="5393690" cy="4616648"/>
          </a:xfrm>
        </p:spPr>
        <p:txBody>
          <a:bodyPr>
            <a:spAutoFit/>
          </a:bodyPr>
          <a:lstStyle/>
          <a:p>
            <a:endParaRPr lang="en-US" sz="1400" noProof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21050-F626-43A3-9989-17EAD0F53D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307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6F06A40-BBC6-4DF2-A120-738901BCD96A}" type="datetime1">
              <a:rPr lang="fi-FI" smtClean="0"/>
              <a:t>6.6.2015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37DDA7-66BC-4BB3-952E-EFFDFE9F56B1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9125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390E-4638-43FE-9219-81FDB23BB3A2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2237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0B0D81F-F276-4E47-9016-E5EC17E80EE0}" type="datetime1">
              <a:rPr lang="fi-FI" smtClean="0"/>
              <a:t>6.6.2015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37DDA7-66BC-4BB3-952E-EFFDFE9F56B1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8781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390E-4638-43FE-9219-81FDB23BB3A2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8327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1F05CB30-9273-4AAA-906E-552DABC527E2}" type="datetime1">
              <a:rPr lang="fi-FI" smtClean="0"/>
              <a:t>6.6.2015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37DDA7-66BC-4BB3-952E-EFFDFE9F56B1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65438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390E-4638-43FE-9219-81FDB23BB3A2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51065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390E-4638-43FE-9219-81FDB23BB3A2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88991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390E-4638-43FE-9219-81FDB23BB3A2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69486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390E-4638-43FE-9219-81FDB23BB3A2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7042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noProof="0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390E-4638-43FE-9219-81FDB23BB3A2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040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2B2F29B-B539-46E7-A6C2-D1A6660FB6B6}" type="datetime1">
              <a:rPr lang="fi-FI" smtClean="0"/>
              <a:t>6.6.2015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37DDA7-66BC-4BB3-952E-EFFDFE9F56B1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6187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390E-4638-43FE-9219-81FDB23BB3A2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5873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390E-4638-43FE-9219-81FDB23BB3A2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0325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903288" y="741363"/>
            <a:ext cx="4935537" cy="370205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7066">
              <a:defRPr/>
            </a:pPr>
            <a:endParaRPr lang="en-US" baseline="0" noProof="0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21050-F626-43A3-9989-17EAD0F53DE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2379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390E-4638-43FE-9219-81FDB23BB3A2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9394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noProof="0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390E-4638-43FE-9219-81FDB23BB3A2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100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D1390E-4638-43FE-9219-81FDB23BB3A2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50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 baseline="0">
                <a:solidFill>
                  <a:srgbClr val="002060"/>
                </a:solidFill>
              </a:defRPr>
            </a:lvl1pPr>
          </a:lstStyle>
          <a:p>
            <a:r>
              <a:rPr lang="en-US" dirty="0" err="1" smtClean="0"/>
              <a:t>Aloitusdia</a:t>
            </a:r>
            <a:r>
              <a:rPr lang="en-US" dirty="0" smtClean="0"/>
              <a:t>: </a:t>
            </a:r>
            <a:r>
              <a:rPr lang="en-US" dirty="0" err="1" smtClean="0"/>
              <a:t>Esityksen</a:t>
            </a:r>
            <a:r>
              <a:rPr lang="en-US" dirty="0" smtClean="0"/>
              <a:t> </a:t>
            </a:r>
            <a:r>
              <a:rPr lang="en-US" dirty="0" err="1" smtClean="0"/>
              <a:t>otsikko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717032"/>
            <a:ext cx="6400800" cy="1752600"/>
          </a:xfrm>
        </p:spPr>
        <p:txBody>
          <a:bodyPr anchor="b"/>
          <a:lstStyle>
            <a:lvl1pPr marL="0" indent="0" algn="ctr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err="1" smtClean="0"/>
              <a:t>Add</a:t>
            </a:r>
            <a:r>
              <a:rPr lang="fi-FI" dirty="0" smtClean="0"/>
              <a:t> </a:t>
            </a:r>
            <a:r>
              <a:rPr lang="fi-FI" dirty="0" err="1" smtClean="0"/>
              <a:t>your</a:t>
            </a:r>
            <a:r>
              <a:rPr lang="fi-FI" dirty="0" smtClean="0"/>
              <a:t> </a:t>
            </a:r>
            <a:r>
              <a:rPr lang="fi-FI" dirty="0" err="1" smtClean="0"/>
              <a:t>name</a:t>
            </a:r>
            <a:r>
              <a:rPr lang="fi-FI" dirty="0" smtClean="0"/>
              <a:t>, </a:t>
            </a:r>
            <a:r>
              <a:rPr lang="fi-FI" dirty="0" err="1" smtClean="0"/>
              <a:t>title</a:t>
            </a:r>
            <a:r>
              <a:rPr lang="fi-FI" dirty="0" smtClean="0"/>
              <a:t>, </a:t>
            </a:r>
            <a:r>
              <a:rPr lang="fi-FI" dirty="0" err="1" smtClean="0"/>
              <a:t>event</a:t>
            </a:r>
            <a:r>
              <a:rPr lang="fi-FI" dirty="0" smtClean="0"/>
              <a:t> and </a:t>
            </a:r>
            <a:r>
              <a:rPr lang="fi-FI" dirty="0" err="1" smtClean="0"/>
              <a:t>date</a:t>
            </a:r>
            <a:endParaRPr lang="fi-FI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91680" y="6453336"/>
            <a:ext cx="4824536" cy="268139"/>
          </a:xfrm>
        </p:spPr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03B4F-E8DA-4E3E-B3DC-4F2DC9B750F8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292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356592"/>
          </a:xfrm>
        </p:spPr>
        <p:txBody>
          <a:bodyPr anchor="b">
            <a:noAutofit/>
          </a:bodyPr>
          <a:lstStyle>
            <a:lvl1pPr algn="ctr">
              <a:defRPr sz="2200" b="1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29200"/>
            <a:ext cx="5486400" cy="50405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5D623-9313-4CEC-B8F7-0FBC0E663D77}" type="datetime1">
              <a:rPr lang="fi-FI" smtClean="0"/>
              <a:t>6.6.2015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091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1440160" cy="2232248"/>
          </a:xfrm>
        </p:spPr>
        <p:txBody>
          <a:bodyPr>
            <a:normAutofit/>
          </a:bodyPr>
          <a:lstStyle>
            <a:lvl1pPr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38459-CBD4-47B3-B484-8A47E1788180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195737" y="0"/>
            <a:ext cx="6948264" cy="582035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403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6084888" y="1"/>
            <a:ext cx="3059112" cy="5823041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54960" cy="63408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229B9-C80E-413E-A196-F93ADB3F291C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‹#›</a:t>
            </a:fld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8313" y="1124744"/>
            <a:ext cx="5543550" cy="460851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1367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852936"/>
            <a:ext cx="3826768" cy="13681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EBDED-716C-4840-A386-EA9C3BBD1E88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356100" y="0"/>
            <a:ext cx="4787900" cy="580548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323850" y="4221163"/>
            <a:ext cx="3816350" cy="11525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456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E209-639C-4F0F-8CDE-6BB8BE37C71E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509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441AD-5141-420C-98CC-9A3572F49371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43438" cy="278092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0" y="2780927"/>
            <a:ext cx="4644008" cy="3047379"/>
          </a:xfrm>
        </p:spPr>
        <p:txBody>
          <a:bodyPr/>
          <a:lstStyle/>
          <a:p>
            <a:endParaRPr lang="fi-FI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 flipH="1">
            <a:off x="4644008" y="0"/>
            <a:ext cx="4499992" cy="2780928"/>
          </a:xfrm>
        </p:spPr>
        <p:txBody>
          <a:bodyPr/>
          <a:lstStyle/>
          <a:p>
            <a:endParaRPr lang="fi-FI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4643438" y="2780928"/>
            <a:ext cx="4500562" cy="3047754"/>
          </a:xfrm>
        </p:spPr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612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Upp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4259-3EFD-47F9-8565-C6388BF8E036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573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with a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1D3D-2D34-4494-8789-D53D8CA46E2D}" type="datetime1">
              <a:rPr lang="fi-FI" smtClean="0"/>
              <a:t>6.6.2015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‹#›</a:t>
            </a:fld>
            <a:endParaRPr lang="fi-FI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3347864" y="1268759"/>
            <a:ext cx="5327823" cy="455159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 smtClean="0"/>
              <a:t>Click icon to add chart</a:t>
            </a:r>
            <a:endParaRPr lang="fi-FI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7544" y="1268760"/>
            <a:ext cx="2736156" cy="446370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59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8936" cy="63408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90AA6-24C1-4353-AD90-715736249C12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5867400" y="0"/>
            <a:ext cx="3276600" cy="2852936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fi-FI"/>
          </a:p>
        </p:txBody>
      </p:sp>
      <p:sp>
        <p:nvSpPr>
          <p:cNvPr id="8" name="Chart Placeholder 6"/>
          <p:cNvSpPr>
            <a:spLocks noGrp="1"/>
          </p:cNvSpPr>
          <p:nvPr>
            <p:ph type="chart" sz="quarter" idx="14"/>
          </p:nvPr>
        </p:nvSpPr>
        <p:spPr>
          <a:xfrm>
            <a:off x="5867400" y="2852936"/>
            <a:ext cx="3276600" cy="2970014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68313" y="1196751"/>
            <a:ext cx="5327650" cy="453571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667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 baseline="0">
                <a:solidFill>
                  <a:srgbClr val="002060"/>
                </a:solidFill>
              </a:defRPr>
            </a:lvl1pPr>
          </a:lstStyle>
          <a:p>
            <a:r>
              <a:rPr lang="en-US" dirty="0" err="1" smtClean="0"/>
              <a:t>Lopetusdia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71703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Insert your contact information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06A7D-2789-41A1-9C79-66CD7AB407E4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81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/>
          <a:lstStyle>
            <a:lvl1pPr>
              <a:defRPr baseline="0"/>
            </a:lvl1pPr>
          </a:lstStyle>
          <a:p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E12-0245-418D-A62B-0A2A3382DF42}" type="datetime1">
              <a:rPr lang="fi-FI" smtClean="0"/>
              <a:t>6.6.2015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306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CF7C-AD85-4C9B-94D7-CEA3C21FFDC1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575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124744"/>
            <a:ext cx="4038600" cy="4608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124744"/>
            <a:ext cx="4038600" cy="4608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1AAFE-5CDA-4590-AC01-311235DEA61E}" type="datetime1">
              <a:rPr lang="fi-FI" smtClean="0"/>
              <a:t>6.6.2015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465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4040188" cy="834107"/>
          </a:xfrm>
        </p:spPr>
        <p:txBody>
          <a:bodyPr anchor="b"/>
          <a:lstStyle>
            <a:lvl1pPr marL="0" indent="0">
              <a:buNone/>
              <a:defRPr sz="2400" b="0" baseline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6832"/>
            <a:ext cx="4040188" cy="3744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80728"/>
            <a:ext cx="4041775" cy="834107"/>
          </a:xfrm>
        </p:spPr>
        <p:txBody>
          <a:bodyPr anchor="b"/>
          <a:lstStyle>
            <a:lvl1pPr marL="0" indent="0">
              <a:buNone/>
              <a:defRPr sz="2400" b="0" baseline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6832"/>
            <a:ext cx="4041775" cy="3744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EE7D6-6E8F-4E52-BDC6-08DF16153BAA}" type="datetime1">
              <a:rPr lang="fi-FI" smtClean="0"/>
              <a:t>6.6.2015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935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7D781-6AB2-4BB1-A950-55C6D96DD3BB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3" y="981075"/>
            <a:ext cx="8207375" cy="576263"/>
          </a:xfrm>
        </p:spPr>
        <p:txBody>
          <a:bodyPr>
            <a:normAutofit/>
          </a:bodyPr>
          <a:lstStyle>
            <a:lvl1pPr marL="0" indent="0">
              <a:buNone/>
              <a:defRPr sz="2400" baseline="0">
                <a:solidFill>
                  <a:srgbClr val="002060"/>
                </a:solidFill>
              </a:defRPr>
            </a:lvl1pPr>
          </a:lstStyle>
          <a:p>
            <a:pPr lvl="0"/>
            <a:r>
              <a:rPr lang="fi-FI" dirty="0" err="1" smtClean="0"/>
              <a:t>Click</a:t>
            </a:r>
            <a:r>
              <a:rPr lang="fi-FI" dirty="0" smtClean="0"/>
              <a:t> to </a:t>
            </a:r>
            <a:r>
              <a:rPr lang="fi-FI" dirty="0" err="1" smtClean="0"/>
              <a:t>add</a:t>
            </a:r>
            <a:r>
              <a:rPr lang="fi-FI" dirty="0" smtClean="0"/>
              <a:t> </a:t>
            </a:r>
            <a:r>
              <a:rPr lang="fi-FI" dirty="0" err="1" smtClean="0"/>
              <a:t>subtitle</a:t>
            </a:r>
            <a:endParaRPr lang="fi-FI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8313" y="1628800"/>
            <a:ext cx="8207375" cy="41036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501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 with two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BFED9-93B7-4442-BD94-085CD77806DE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4040188" cy="34563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</a:t>
            </a:r>
            <a:r>
              <a:rPr lang="en-US" smtClean="0"/>
              <a:t>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340768"/>
            <a:ext cx="4041775" cy="834107"/>
          </a:xfrm>
        </p:spPr>
        <p:txBody>
          <a:bodyPr anchor="ctr"/>
          <a:lstStyle>
            <a:lvl1pPr marL="0" indent="0">
              <a:buNone/>
              <a:defRPr sz="2400" b="0" baseline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6872"/>
            <a:ext cx="4041775" cy="34563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7544" y="1340768"/>
            <a:ext cx="4041775" cy="834107"/>
          </a:xfrm>
        </p:spPr>
        <p:txBody>
          <a:bodyPr anchor="ctr"/>
          <a:lstStyle>
            <a:lvl1pPr marL="0" indent="0">
              <a:buNone/>
              <a:defRPr sz="2400" b="0" baseline="0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644008" y="332656"/>
            <a:ext cx="403244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fi-FI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68313" y="333375"/>
            <a:ext cx="4032250" cy="863600"/>
          </a:xfrm>
        </p:spPr>
        <p:txBody>
          <a:bodyPr anchor="ctr">
            <a:normAutofit/>
          </a:bodyPr>
          <a:lstStyle>
            <a:lvl1pPr marL="0" indent="0">
              <a:buNone/>
              <a:defRPr sz="3200" b="1" baseline="0">
                <a:solidFill>
                  <a:srgbClr val="002060"/>
                </a:solidFill>
              </a:defRPr>
            </a:lvl1pPr>
          </a:lstStyle>
          <a:p>
            <a:pPr lvl="0"/>
            <a:r>
              <a:rPr lang="fi-FI" sz="3200" b="1" dirty="0" err="1" smtClean="0"/>
              <a:t>Click</a:t>
            </a:r>
            <a:r>
              <a:rPr lang="fi-FI" sz="3200" b="1" dirty="0" smtClean="0"/>
              <a:t> to </a:t>
            </a:r>
            <a:r>
              <a:rPr lang="fi-FI" sz="3200" b="1" dirty="0" err="1" smtClean="0"/>
              <a:t>add</a:t>
            </a:r>
            <a:r>
              <a:rPr lang="fi-FI" sz="3200" b="1" dirty="0" smtClean="0"/>
              <a:t> </a:t>
            </a:r>
            <a:r>
              <a:rPr lang="fi-FI" sz="3200" b="1" dirty="0" err="1" smtClean="0"/>
              <a:t>title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32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229600" cy="1512168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4097-0F5A-446E-9E16-6C7B1415205C}" type="datetime1">
              <a:rPr lang="fi-FI" smtClean="0"/>
              <a:t>6.6.2015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572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C2B0-0E6E-4EDB-AC6A-EB10DDDD627C}" type="datetime1">
              <a:rPr lang="fi-FI" smtClean="0"/>
              <a:t>6.6.2015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053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547306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CE90-36CE-48C3-B7A6-1017CEDCDB0A}" type="datetime1">
              <a:rPr lang="fi-FI" smtClean="0"/>
              <a:t>6.6.2015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412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946448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B9C73-001B-43AF-A165-AD1EBE5DAA82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2384" y="6453336"/>
            <a:ext cx="4983832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2681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grpSp>
        <p:nvGrpSpPr>
          <p:cNvPr id="9" name="Group 8"/>
          <p:cNvGrpSpPr/>
          <p:nvPr/>
        </p:nvGrpSpPr>
        <p:grpSpPr>
          <a:xfrm>
            <a:off x="0" y="5823042"/>
            <a:ext cx="9153836" cy="576072"/>
            <a:chOff x="0" y="5733256"/>
            <a:chExt cx="9144000" cy="576072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5733256"/>
              <a:ext cx="9144000" cy="576072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 userDrawn="1"/>
          </p:nvSpPr>
          <p:spPr>
            <a:xfrm>
              <a:off x="1689862" y="5852015"/>
              <a:ext cx="69053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 smtClean="0">
                  <a:solidFill>
                    <a:schemeClr val="bg1"/>
                  </a:solidFill>
                  <a:latin typeface="Adobe Garamond Pro" pitchFamily="18" charset="0"/>
                </a:rPr>
                <a:t>THE NATIONAL LIBRARY OF FINLAND</a:t>
              </a:r>
              <a:r>
                <a:rPr lang="fi-FI" sz="1600" baseline="0" dirty="0" smtClean="0">
                  <a:solidFill>
                    <a:schemeClr val="bg1"/>
                  </a:solidFill>
                  <a:latin typeface="Adobe Garamond Pro" pitchFamily="18" charset="0"/>
                </a:rPr>
                <a:t> – Library </a:t>
              </a:r>
              <a:r>
                <a:rPr lang="fi-FI" sz="1600" baseline="0" dirty="0" err="1" smtClean="0">
                  <a:solidFill>
                    <a:schemeClr val="bg1"/>
                  </a:solidFill>
                  <a:latin typeface="Adobe Garamond Pro" pitchFamily="18" charset="0"/>
                </a:rPr>
                <a:t>Network</a:t>
              </a:r>
              <a:r>
                <a:rPr lang="fi-FI" sz="1600" baseline="0" dirty="0" smtClean="0">
                  <a:solidFill>
                    <a:schemeClr val="bg1"/>
                  </a:solidFill>
                  <a:latin typeface="Adobe Garamond Pro" pitchFamily="18" charset="0"/>
                </a:rPr>
                <a:t> Services</a:t>
              </a:r>
              <a:endParaRPr lang="fi-FI" sz="1600" dirty="0">
                <a:solidFill>
                  <a:schemeClr val="bg1"/>
                </a:solidFill>
                <a:latin typeface="Adobe Garamond Pro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451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70" r:id="rId5"/>
    <p:sldLayoutId id="2147483662" r:id="rId6"/>
    <p:sldLayoutId id="2147483654" r:id="rId7"/>
    <p:sldLayoutId id="2147483655" r:id="rId8"/>
    <p:sldLayoutId id="2147483656" r:id="rId9"/>
    <p:sldLayoutId id="2147483657" r:id="rId10"/>
    <p:sldLayoutId id="2147483663" r:id="rId11"/>
    <p:sldLayoutId id="2147483659" r:id="rId12"/>
    <p:sldLayoutId id="2147483661" r:id="rId13"/>
    <p:sldLayoutId id="2147483667" r:id="rId14"/>
    <p:sldLayoutId id="2147483668" r:id="rId15"/>
    <p:sldLayoutId id="2147483665" r:id="rId16"/>
    <p:sldLayoutId id="2147483658" r:id="rId17"/>
    <p:sldLayoutId id="2147483660" r:id="rId18"/>
    <p:sldLayoutId id="2147483669" r:id="rId19"/>
    <p:sldLayoutId id="2147483671" r:id="rId20"/>
  </p:sldLayoutIdLst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2060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2060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2060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2060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2060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hteistilasto.lib.helsinki.fi/index.php?lang=e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://tilastot.kirjastot.fi/en-GB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Challenging the Traditional Evaluation Methods in the Maelstrom of Change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Markku Laitinen, Planning Officer, National Library, Finland</a:t>
            </a:r>
          </a:p>
          <a:p>
            <a:r>
              <a:rPr lang="en-US" dirty="0" smtClean="0"/>
              <a:t>Round Table Assessment</a:t>
            </a:r>
            <a:r>
              <a:rPr lang="en-US" dirty="0"/>
              <a:t>, Management and Advocacy of Outcomes in Libraries</a:t>
            </a:r>
            <a:r>
              <a:rPr lang="en-US" dirty="0" smtClean="0"/>
              <a:t>; Opportunities </a:t>
            </a:r>
            <a:r>
              <a:rPr lang="en-US" dirty="0"/>
              <a:t>for Balancing Business Interests and Traditional Library </a:t>
            </a:r>
            <a:r>
              <a:rPr lang="en-US" dirty="0" smtClean="0"/>
              <a:t>Values</a:t>
            </a:r>
            <a:endParaRPr lang="en-US" dirty="0"/>
          </a:p>
          <a:p>
            <a:r>
              <a:rPr lang="en-US" dirty="0" smtClean="0"/>
              <a:t>29.5.2015, Zagreb, Croatia</a:t>
            </a:r>
          </a:p>
        </p:txBody>
      </p:sp>
    </p:spTree>
    <p:extLst>
      <p:ext uri="{BB962C8B-B14F-4D97-AF65-F5344CB8AC3E}">
        <p14:creationId xmlns:p14="http://schemas.microsoft.com/office/powerpoint/2010/main" val="20964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05199"/>
            <a:ext cx="7524328" cy="45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19056" cy="6340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I’m sure there is something behind this...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AE394-4858-44D4-B298-2A3407D2DEEF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pPr/>
              <a:t>10</a:t>
            </a:fld>
            <a:endParaRPr lang="fi-FI"/>
          </a:p>
        </p:txBody>
      </p:sp>
      <p:pic>
        <p:nvPicPr>
          <p:cNvPr id="7" name="Picture 3" descr="C:\Documents and Settings\malaitin\Local Settings\Temporary Internet Files\Content.IE5\FKH79Z22\MP900442326[1]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0000" y="0"/>
            <a:ext cx="2214002" cy="177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9" descr="C:\Documents and Settings\malaitin\Local Settings\Temporary Internet Files\Content.IE5\DMX3CR4T\MP900411785[1]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524328" y="3373631"/>
            <a:ext cx="1621089" cy="2431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kstiruutu 13"/>
          <p:cNvSpPr txBox="1"/>
          <p:nvPr/>
        </p:nvSpPr>
        <p:spPr>
          <a:xfrm>
            <a:off x="2411760" y="1938898"/>
            <a:ext cx="3278284" cy="553998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i="1" dirty="0"/>
              <a:t>Book bees:</a:t>
            </a:r>
            <a:r>
              <a:rPr lang="en-US" sz="1000" i="1" dirty="0"/>
              <a:t> </a:t>
            </a:r>
            <a:r>
              <a:rPr lang="en-US" sz="1000" i="1" dirty="0" smtClean="0"/>
              <a:t>3,5 M€ was directed to </a:t>
            </a:r>
            <a:r>
              <a:rPr lang="en-US" sz="1000" i="1" dirty="0"/>
              <a:t>the adding of the book acquisitions </a:t>
            </a:r>
            <a:r>
              <a:rPr lang="en-US" sz="1000" i="1" dirty="0" smtClean="0"/>
              <a:t>of Finnish public libraries by the Finnish Cultural Foundation in 2008-2011</a:t>
            </a:r>
            <a:endParaRPr lang="fi-FI" sz="1000" i="1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7218032" y="2938934"/>
            <a:ext cx="203448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900" dirty="0" smtClean="0"/>
              <a:t>...but what?</a:t>
            </a:r>
            <a:endParaRPr lang="en-US" sz="2900" dirty="0"/>
          </a:p>
        </p:txBody>
      </p:sp>
      <p:sp>
        <p:nvSpPr>
          <p:cNvPr id="6" name="Vasen aaltosulje 5"/>
          <p:cNvSpPr/>
          <p:nvPr/>
        </p:nvSpPr>
        <p:spPr>
          <a:xfrm>
            <a:off x="3995936" y="2060848"/>
            <a:ext cx="144016" cy="936104"/>
          </a:xfrm>
          <a:prstGeom prst="leftBrace">
            <a:avLst/>
          </a:prstGeom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Tekstiruutu 16"/>
          <p:cNvSpPr txBox="1"/>
          <p:nvPr/>
        </p:nvSpPr>
        <p:spPr>
          <a:xfrm>
            <a:off x="6228184" y="1772816"/>
            <a:ext cx="1440160" cy="1631216"/>
          </a:xfrm>
          <a:prstGeom prst="rect">
            <a:avLst/>
          </a:prstGeom>
          <a:noFill/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sz="1000" i="1" dirty="0" err="1" smtClean="0"/>
              <a:t>Number</a:t>
            </a:r>
            <a:r>
              <a:rPr lang="fi-FI" sz="1000" i="1" dirty="0" smtClean="0"/>
              <a:t> of </a:t>
            </a:r>
            <a:r>
              <a:rPr lang="fi-FI" sz="1000" i="1" dirty="0" err="1" smtClean="0"/>
              <a:t>loans</a:t>
            </a:r>
            <a:r>
              <a:rPr lang="fi-FI" sz="1000" i="1" dirty="0" smtClean="0"/>
              <a:t> </a:t>
            </a:r>
            <a:r>
              <a:rPr lang="fi-FI" sz="1000" i="1" dirty="0" err="1" smtClean="0"/>
              <a:t>continued</a:t>
            </a:r>
            <a:r>
              <a:rPr lang="fi-FI" sz="1000" i="1" dirty="0" smtClean="0"/>
              <a:t> </a:t>
            </a:r>
            <a:r>
              <a:rPr lang="fi-FI" sz="1000" i="1" dirty="0" err="1" smtClean="0"/>
              <a:t>decreasing</a:t>
            </a:r>
            <a:r>
              <a:rPr lang="fi-FI" sz="1000" i="1" dirty="0" smtClean="0"/>
              <a:t> (r=-0,06)</a:t>
            </a:r>
          </a:p>
          <a:p>
            <a:r>
              <a:rPr lang="en-US" sz="1000" i="1" dirty="0" smtClean="0"/>
              <a:t>Has </a:t>
            </a:r>
            <a:r>
              <a:rPr lang="en-US" sz="1000" i="1" dirty="0"/>
              <a:t>correct type of material been chosen because in spite of the amount of acquisitions the number of loans </a:t>
            </a:r>
            <a:r>
              <a:rPr lang="en-US" sz="1000" i="1" dirty="0" smtClean="0"/>
              <a:t>is decreasing?</a:t>
            </a:r>
            <a:endParaRPr lang="fi-FI" sz="1000" i="1" dirty="0"/>
          </a:p>
        </p:txBody>
      </p:sp>
      <p:sp>
        <p:nvSpPr>
          <p:cNvPr id="18" name="Tekstiruutu 17"/>
          <p:cNvSpPr txBox="1"/>
          <p:nvPr/>
        </p:nvSpPr>
        <p:spPr>
          <a:xfrm>
            <a:off x="7586750" y="1771200"/>
            <a:ext cx="1557250" cy="132343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/>
              <a:t>We can analyze long term </a:t>
            </a:r>
            <a:r>
              <a:rPr lang="en-US" sz="1600" b="1" i="1" dirty="0" smtClean="0"/>
              <a:t>impact </a:t>
            </a:r>
            <a:r>
              <a:rPr lang="en-US" sz="1600" b="1" i="1" dirty="0"/>
              <a:t>only afterwards</a:t>
            </a:r>
            <a:r>
              <a:rPr lang="en-US" sz="1600" b="1" i="1" dirty="0" smtClean="0"/>
              <a:t>.</a:t>
            </a:r>
            <a:endParaRPr lang="fi-FI" sz="1600" b="1" i="1" dirty="0"/>
          </a:p>
        </p:txBody>
      </p:sp>
      <p:sp>
        <p:nvSpPr>
          <p:cNvPr id="3" name="Tekstiruutu 2"/>
          <p:cNvSpPr txBox="1"/>
          <p:nvPr/>
        </p:nvSpPr>
        <p:spPr>
          <a:xfrm>
            <a:off x="5251794" y="6387241"/>
            <a:ext cx="1952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00" dirty="0" err="1" smtClean="0"/>
              <a:t>Finnish</a:t>
            </a:r>
            <a:r>
              <a:rPr lang="fi-FI" sz="1000" dirty="0" smtClean="0"/>
              <a:t> Public Library </a:t>
            </a:r>
            <a:r>
              <a:rPr lang="fi-FI" sz="1000" dirty="0" err="1" smtClean="0"/>
              <a:t>Statistics</a:t>
            </a:r>
            <a:endParaRPr lang="fi-FI" sz="1000" dirty="0" smtClean="0"/>
          </a:p>
          <a:p>
            <a:r>
              <a:rPr lang="fi-FI" sz="1000" dirty="0" err="1" smtClean="0"/>
              <a:t>Statistics</a:t>
            </a:r>
            <a:r>
              <a:rPr lang="fi-FI" sz="1000" dirty="0" smtClean="0"/>
              <a:t> Finland</a:t>
            </a:r>
            <a:endParaRPr lang="fi-FI" sz="1000" dirty="0"/>
          </a:p>
        </p:txBody>
      </p:sp>
    </p:spTree>
    <p:extLst>
      <p:ext uri="{BB962C8B-B14F-4D97-AF65-F5344CB8AC3E}">
        <p14:creationId xmlns:p14="http://schemas.microsoft.com/office/powerpoint/2010/main" val="118471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1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3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7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Indicator: a “new” variable counted from the original data matrix</a:t>
            </a:r>
          </a:p>
          <a:p>
            <a:pPr lvl="1"/>
            <a:r>
              <a:rPr lang="en-US" dirty="0"/>
              <a:t>At its </a:t>
            </a:r>
            <a:r>
              <a:rPr lang="en-US" dirty="0" smtClean="0"/>
              <a:t>simplest - a ratio </a:t>
            </a:r>
            <a:r>
              <a:rPr lang="en-US" dirty="0"/>
              <a:t>counted from two original variables – e.g.:</a:t>
            </a:r>
          </a:p>
          <a:p>
            <a:pPr lvl="2"/>
            <a:r>
              <a:rPr lang="en-US" dirty="0"/>
              <a:t>Price per use</a:t>
            </a:r>
          </a:p>
          <a:p>
            <a:pPr lvl="2"/>
            <a:r>
              <a:rPr lang="en-US" dirty="0"/>
              <a:t>Price of customer contact</a:t>
            </a:r>
            <a:endParaRPr lang="en-US" dirty="0" smtClean="0"/>
          </a:p>
          <a:p>
            <a:pPr lvl="1"/>
            <a:r>
              <a:rPr lang="en-US" dirty="0" smtClean="0"/>
              <a:t>A more complex - combination of data from different sources:</a:t>
            </a:r>
          </a:p>
          <a:p>
            <a:pPr lvl="2"/>
            <a:r>
              <a:rPr lang="en-US" dirty="0"/>
              <a:t>User satisfaction vs. use of materials vs. investment vs. amount of materials</a:t>
            </a:r>
          </a:p>
          <a:p>
            <a:pPr lvl="2"/>
            <a:r>
              <a:rPr lang="en-US" dirty="0"/>
              <a:t>Being tested as a time </a:t>
            </a:r>
            <a:r>
              <a:rPr lang="en-US" dirty="0" smtClean="0"/>
              <a:t>series in Finnish libraries of higher education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34F79-D665-4B49-A3BB-2E4782A21B93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pPr/>
              <a:t>11</a:t>
            </a:fld>
            <a:endParaRPr lang="fi-FI"/>
          </a:p>
        </p:txBody>
      </p:sp>
      <p:pic>
        <p:nvPicPr>
          <p:cNvPr id="1026" name="Picture 2" descr="C:\Users\malaitin\AppData\Local\Microsoft\Windows\Temporary Internet Files\Content.IE5\FQTQQ8SY\Emo_Happy_Smiley_Wallpaper_by_Ixionx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97840" y="4176000"/>
            <a:ext cx="2649426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tsikk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variables to indicators</a:t>
            </a:r>
            <a:endParaRPr lang="en-US" dirty="0"/>
          </a:p>
        </p:txBody>
      </p:sp>
      <p:sp>
        <p:nvSpPr>
          <p:cNvPr id="2" name="Tekstiruutu 1"/>
          <p:cNvSpPr txBox="1"/>
          <p:nvPr/>
        </p:nvSpPr>
        <p:spPr>
          <a:xfrm>
            <a:off x="899592" y="4474346"/>
            <a:ext cx="5598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are directing the discussion from “treasurer like” sentiment towards showing the value and real impact of the library and information services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870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CF7C-AD85-4C9B-94D7-CEA3C21FFDC1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12</a:t>
            </a:fld>
            <a:endParaRPr lang="fi-FI"/>
          </a:p>
        </p:txBody>
      </p:sp>
      <p:graphicFrame>
        <p:nvGraphicFramePr>
          <p:cNvPr id="7" name="Kaaviokuva 6"/>
          <p:cNvGraphicFramePr/>
          <p:nvPr>
            <p:extLst>
              <p:ext uri="{D42A27DB-BD31-4B8C-83A1-F6EECF244321}">
                <p14:modId xmlns:p14="http://schemas.microsoft.com/office/powerpoint/2010/main" val="232551111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tsikko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34082"/>
          </a:xfrm>
        </p:spPr>
        <p:txBody>
          <a:bodyPr/>
          <a:lstStyle/>
          <a:p>
            <a:r>
              <a:rPr lang="en-US" dirty="0" smtClean="0"/>
              <a:t>Illustration of new indicator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9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and impact of the library</a:t>
            </a:r>
            <a:endParaRPr lang="en-US" dirty="0"/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impact?</a:t>
            </a:r>
          </a:p>
          <a:p>
            <a:pPr lvl="1"/>
            <a:r>
              <a:rPr lang="en-US" dirty="0"/>
              <a:t>Adapting Nagarajan &amp; </a:t>
            </a:r>
            <a:r>
              <a:rPr lang="en-US" dirty="0" err="1" smtClean="0"/>
              <a:t>VanHeukelen</a:t>
            </a:r>
            <a:r>
              <a:rPr lang="en-US" dirty="0" smtClean="0"/>
              <a:t> </a:t>
            </a:r>
            <a:r>
              <a:rPr lang="en-US" dirty="0"/>
              <a:t>(1997</a:t>
            </a:r>
            <a:r>
              <a:rPr lang="en-US" dirty="0" smtClean="0"/>
              <a:t>), it </a:t>
            </a:r>
            <a:r>
              <a:rPr lang="en-US" dirty="0"/>
              <a:t>can be explained as broad, general societal changes that indicate, for example, the extent to which the impacts of an </a:t>
            </a:r>
            <a:r>
              <a:rPr lang="en-US" dirty="0" smtClean="0"/>
              <a:t>organization </a:t>
            </a:r>
            <a:r>
              <a:rPr lang="en-US" dirty="0"/>
              <a:t>(a university or another educational institution, museum, research institution, a public library) have promoted the achievement of set goals, either general or specific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Value</a:t>
            </a:r>
          </a:p>
          <a:p>
            <a:pPr lvl="1"/>
            <a:r>
              <a:rPr lang="en-US" dirty="0" smtClean="0"/>
              <a:t>The benefit perceived by the patron (additional value)</a:t>
            </a:r>
          </a:p>
          <a:p>
            <a:pPr lvl="2"/>
            <a:r>
              <a:rPr lang="en-US" dirty="0" smtClean="0"/>
              <a:t>It is a fact that 4 000 </a:t>
            </a:r>
            <a:r>
              <a:rPr lang="en-US" dirty="0"/>
              <a:t>patrons think the library service is </a:t>
            </a:r>
            <a:r>
              <a:rPr lang="en-US" dirty="0" smtClean="0"/>
              <a:t>good, but it is NOT a fact that the library service is good </a:t>
            </a:r>
            <a:endParaRPr lang="en-US" dirty="0"/>
          </a:p>
          <a:p>
            <a:pPr lvl="1"/>
            <a:r>
              <a:rPr lang="en-US" dirty="0" smtClean="0"/>
              <a:t>What is the benefit for the society?</a:t>
            </a:r>
          </a:p>
          <a:p>
            <a:pPr lvl="1"/>
            <a:r>
              <a:rPr lang="en-US" dirty="0"/>
              <a:t>The matters are </a:t>
            </a:r>
            <a:r>
              <a:rPr lang="en-US" dirty="0" smtClean="0"/>
              <a:t>what </a:t>
            </a:r>
            <a:r>
              <a:rPr lang="en-US" dirty="0"/>
              <a:t>they look like </a:t>
            </a:r>
            <a:r>
              <a:rPr lang="en-US" dirty="0" smtClean="0"/>
              <a:t>and what they feel</a:t>
            </a:r>
          </a:p>
          <a:p>
            <a:endParaRPr lang="en-US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07FB6-029F-4F71-9081-8486A84D79AD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266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“Cogs of Impact”</a:t>
            </a:r>
            <a:endParaRPr lang="en-US" dirty="0"/>
          </a:p>
        </p:txBody>
      </p:sp>
      <p:sp>
        <p:nvSpPr>
          <p:cNvPr id="10" name="Sisällön paikkamerkki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E12-0245-418D-A62B-0A2A3382DF42}" type="datetime1">
              <a:rPr lang="fi-FI" smtClean="0"/>
              <a:t>6.6.2015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14</a:t>
            </a:fld>
            <a:endParaRPr lang="fi-FI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993822"/>
            <a:ext cx="9144000" cy="589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kstiruutu 10"/>
          <p:cNvSpPr txBox="1"/>
          <p:nvPr/>
        </p:nvSpPr>
        <p:spPr>
          <a:xfrm>
            <a:off x="3125349" y="6454497"/>
            <a:ext cx="60551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Laitinen, M. (2014) </a:t>
            </a:r>
            <a:r>
              <a:rPr lang="en-US" sz="1100" b="1" dirty="0"/>
              <a:t>Illustrating the </a:t>
            </a:r>
            <a:r>
              <a:rPr lang="en-US" sz="1100" b="1" dirty="0" smtClean="0"/>
              <a:t>standard ISO </a:t>
            </a:r>
            <a:r>
              <a:rPr lang="en-US" sz="1100" b="1" dirty="0"/>
              <a:t>16439 - Methods and procedures for assessing the impact of </a:t>
            </a:r>
            <a:r>
              <a:rPr lang="en-US" sz="1100" b="1" dirty="0" smtClean="0"/>
              <a:t>libraries. ISO/TC46 Congress 8.5.2014, Washington DC, USA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264356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the digitalization seen?</a:t>
            </a:r>
            <a:endParaRPr lang="en-US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900" dirty="0" smtClean="0"/>
              <a:t>”The printed materials meet my need”</a:t>
            </a:r>
          </a:p>
          <a:p>
            <a:r>
              <a:rPr lang="en-US" sz="1300" dirty="0" smtClean="0"/>
              <a:t>(1 = very poor, 5 = very good)</a:t>
            </a:r>
            <a:endParaRPr lang="en-US" sz="1300" dirty="0"/>
          </a:p>
        </p:txBody>
      </p:sp>
      <p:sp>
        <p:nvSpPr>
          <p:cNvPr id="14" name="Tekstin paikkamerkki 13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sz="1900" dirty="0" smtClean="0"/>
              <a:t>”The electronic materials meet my need”</a:t>
            </a:r>
          </a:p>
          <a:p>
            <a:r>
              <a:rPr lang="en-US" sz="1300" dirty="0" smtClean="0"/>
              <a:t>(1 = very poor, 5 = very good)</a:t>
            </a:r>
            <a:endParaRPr lang="en-US" sz="130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0058-6844-4546-AEB6-2220C9C6CA76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15</a:t>
            </a:fld>
            <a:endParaRPr lang="fi-FI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5024" y="2343600"/>
            <a:ext cx="4498972" cy="26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343600"/>
            <a:ext cx="4498972" cy="26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iruutu 1"/>
          <p:cNvSpPr txBox="1"/>
          <p:nvPr/>
        </p:nvSpPr>
        <p:spPr>
          <a:xfrm>
            <a:off x="3707904" y="4437112"/>
            <a:ext cx="800219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cannot say</a:t>
            </a:r>
            <a:endParaRPr lang="en-US" sz="1000" dirty="0"/>
          </a:p>
        </p:txBody>
      </p:sp>
      <p:sp>
        <p:nvSpPr>
          <p:cNvPr id="10" name="Tekstiruutu 9"/>
          <p:cNvSpPr txBox="1"/>
          <p:nvPr/>
        </p:nvSpPr>
        <p:spPr>
          <a:xfrm>
            <a:off x="8308285" y="4437112"/>
            <a:ext cx="800219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cannot say</a:t>
            </a:r>
            <a:endParaRPr lang="en-US" sz="1000" dirty="0"/>
          </a:p>
        </p:txBody>
      </p:sp>
      <p:sp>
        <p:nvSpPr>
          <p:cNvPr id="5" name="Tekstiruutu 4"/>
          <p:cNvSpPr txBox="1"/>
          <p:nvPr/>
        </p:nvSpPr>
        <p:spPr>
          <a:xfrm>
            <a:off x="1" y="501317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 the patrons still more satisfied with printed materials? If so, why is the number of loans decreasing?</a:t>
            </a:r>
            <a:endParaRPr lang="en-US" dirty="0"/>
          </a:p>
        </p:txBody>
      </p:sp>
      <p:sp>
        <p:nvSpPr>
          <p:cNvPr id="6" name="Tekstiruutu 5"/>
          <p:cNvSpPr txBox="1"/>
          <p:nvPr/>
        </p:nvSpPr>
        <p:spPr>
          <a:xfrm>
            <a:off x="3131840" y="270892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65,8%</a:t>
            </a:r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7837765" y="270892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56%</a:t>
            </a:r>
            <a:endParaRPr lang="fi-FI" dirty="0"/>
          </a:p>
        </p:txBody>
      </p:sp>
      <p:cxnSp>
        <p:nvCxnSpPr>
          <p:cNvPr id="8" name="Suora nuoliyhdysviiva 7"/>
          <p:cNvCxnSpPr/>
          <p:nvPr/>
        </p:nvCxnSpPr>
        <p:spPr>
          <a:xfrm flipH="1">
            <a:off x="3131840" y="3078252"/>
            <a:ext cx="419345" cy="35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uora nuoliyhdysviiva 15"/>
          <p:cNvCxnSpPr>
            <a:stCxn id="6" idx="2"/>
          </p:cNvCxnSpPr>
          <p:nvPr/>
        </p:nvCxnSpPr>
        <p:spPr>
          <a:xfrm flipH="1">
            <a:off x="3419872" y="3078252"/>
            <a:ext cx="131314" cy="638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uora nuoliyhdysviiva 19"/>
          <p:cNvCxnSpPr>
            <a:stCxn id="13" idx="2"/>
          </p:cNvCxnSpPr>
          <p:nvPr/>
        </p:nvCxnSpPr>
        <p:spPr>
          <a:xfrm flipH="1">
            <a:off x="7596336" y="3078252"/>
            <a:ext cx="564595" cy="3553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uora nuoliyhdysviiva 21"/>
          <p:cNvCxnSpPr>
            <a:stCxn id="13" idx="2"/>
          </p:cNvCxnSpPr>
          <p:nvPr/>
        </p:nvCxnSpPr>
        <p:spPr>
          <a:xfrm flipH="1">
            <a:off x="8141259" y="3078252"/>
            <a:ext cx="19672" cy="710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kstiruutu 26"/>
          <p:cNvSpPr txBox="1"/>
          <p:nvPr/>
        </p:nvSpPr>
        <p:spPr>
          <a:xfrm>
            <a:off x="1587982" y="1844823"/>
            <a:ext cx="3272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4000 patrons think the library service is good </a:t>
            </a:r>
            <a:endParaRPr lang="en-US" sz="1200" dirty="0"/>
          </a:p>
        </p:txBody>
      </p:sp>
      <p:sp>
        <p:nvSpPr>
          <p:cNvPr id="30" name="Tekstiruutu 29"/>
          <p:cNvSpPr txBox="1"/>
          <p:nvPr/>
        </p:nvSpPr>
        <p:spPr>
          <a:xfrm>
            <a:off x="2841531" y="2071881"/>
            <a:ext cx="2018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The library service is good </a:t>
            </a:r>
            <a:endParaRPr lang="en-US" sz="1200" dirty="0"/>
          </a:p>
        </p:txBody>
      </p:sp>
      <p:sp>
        <p:nvSpPr>
          <p:cNvPr id="31" name="Tekstiruutu 30"/>
          <p:cNvSpPr txBox="1"/>
          <p:nvPr/>
        </p:nvSpPr>
        <p:spPr>
          <a:xfrm>
            <a:off x="4767967" y="1844824"/>
            <a:ext cx="8121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ym typeface="Wingdings" panose="05000000000000000000" pitchFamily="2" charset="2"/>
              </a:rPr>
              <a:t> A fact!</a:t>
            </a:r>
            <a:endParaRPr lang="en-US" sz="1200" dirty="0"/>
          </a:p>
        </p:txBody>
      </p:sp>
      <p:sp>
        <p:nvSpPr>
          <p:cNvPr id="32" name="Tekstiruutu 31"/>
          <p:cNvSpPr txBox="1"/>
          <p:nvPr/>
        </p:nvSpPr>
        <p:spPr>
          <a:xfrm>
            <a:off x="4774575" y="2071881"/>
            <a:ext cx="10935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ym typeface="Wingdings" panose="05000000000000000000" pitchFamily="2" charset="2"/>
              </a:rPr>
              <a:t> Not a fact!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5632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1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E12-0245-418D-A62B-0A2A3382DF42}" type="datetime1">
              <a:rPr lang="fi-FI" smtClean="0"/>
              <a:t>6.6.2015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16</a:t>
            </a:fld>
            <a:endParaRPr lang="fi-FI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8098" y="154800"/>
            <a:ext cx="8868398" cy="5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llipsi 7"/>
          <p:cNvSpPr/>
          <p:nvPr/>
        </p:nvSpPr>
        <p:spPr>
          <a:xfrm>
            <a:off x="3995936" y="1196752"/>
            <a:ext cx="2520280" cy="15841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Ellipsi 9"/>
          <p:cNvSpPr/>
          <p:nvPr/>
        </p:nvSpPr>
        <p:spPr>
          <a:xfrm>
            <a:off x="3779912" y="3284984"/>
            <a:ext cx="2520280" cy="15841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1" name="Suora yhdysviiva 10"/>
          <p:cNvCxnSpPr/>
          <p:nvPr/>
        </p:nvCxnSpPr>
        <p:spPr>
          <a:xfrm>
            <a:off x="3851920" y="5085184"/>
            <a:ext cx="1584176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/>
          <p:cNvCxnSpPr/>
          <p:nvPr/>
        </p:nvCxnSpPr>
        <p:spPr>
          <a:xfrm>
            <a:off x="1331640" y="1628800"/>
            <a:ext cx="1800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iruutu 1"/>
          <p:cNvSpPr txBox="1">
            <a:spLocks noChangeAspect="1"/>
          </p:cNvSpPr>
          <p:nvPr/>
        </p:nvSpPr>
        <p:spPr>
          <a:xfrm>
            <a:off x="6885617" y="5157192"/>
            <a:ext cx="22948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follow-up of this time series continues in 2016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2699792" y="6351711"/>
            <a:ext cx="60551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Laitinen, M. (2014) </a:t>
            </a:r>
            <a:r>
              <a:rPr lang="en-US" sz="1100" b="1" dirty="0"/>
              <a:t>Illustrating the </a:t>
            </a:r>
            <a:r>
              <a:rPr lang="en-US" sz="1100" b="1" dirty="0" smtClean="0"/>
              <a:t>standard ISO </a:t>
            </a:r>
            <a:r>
              <a:rPr lang="en-US" sz="1100" b="1" dirty="0"/>
              <a:t>16439 - Methods and procedures for assessing the impact of </a:t>
            </a:r>
            <a:r>
              <a:rPr lang="en-US" sz="1100" b="1" dirty="0" smtClean="0"/>
              <a:t>libraries. ISO/TC46 Congress 8.5.2014, Washington DC, USA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63722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4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7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9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54035" y="260648"/>
            <a:ext cx="5678056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Mixed</a:t>
            </a:r>
            <a:r>
              <a:rPr lang="fi-FI" dirty="0" smtClean="0"/>
              <a:t> </a:t>
            </a:r>
            <a:r>
              <a:rPr lang="fi-FI" dirty="0" err="1" smtClean="0"/>
              <a:t>methods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Combining data from different sources produce new tools for the analysis of the impact of library. These “mixed methods” are a step towards </a:t>
            </a:r>
            <a:r>
              <a:rPr lang="en-US" dirty="0" smtClean="0"/>
              <a:t>the more </a:t>
            </a:r>
            <a:r>
              <a:rPr lang="en-US" dirty="0"/>
              <a:t>comprehensive impact assessment of the library</a:t>
            </a:r>
            <a:r>
              <a:rPr lang="en-US" dirty="0" smtClean="0"/>
              <a:t>.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E12-0245-418D-A62B-0A2A3382DF42}" type="datetime1">
              <a:rPr lang="fi-FI" smtClean="0"/>
              <a:t>6.6.2015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17</a:t>
            </a:fld>
            <a:endParaRPr lang="fi-FI"/>
          </a:p>
        </p:txBody>
      </p:sp>
      <p:sp>
        <p:nvSpPr>
          <p:cNvPr id="9" name="Tekstiruutu 8"/>
          <p:cNvSpPr txBox="1"/>
          <p:nvPr/>
        </p:nvSpPr>
        <p:spPr>
          <a:xfrm>
            <a:off x="2843808" y="6396335"/>
            <a:ext cx="6032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Laitinen, M. (2014) </a:t>
            </a:r>
            <a:r>
              <a:rPr lang="en-US" sz="1200" dirty="0"/>
              <a:t>Illustrating the </a:t>
            </a:r>
            <a:r>
              <a:rPr lang="en-US" sz="1200" dirty="0" smtClean="0"/>
              <a:t>standard ISO </a:t>
            </a:r>
            <a:r>
              <a:rPr lang="en-US" sz="1200" dirty="0"/>
              <a:t>16439 - Methods and procedures for assessing the impact of </a:t>
            </a:r>
            <a:r>
              <a:rPr lang="en-US" sz="1200" dirty="0" smtClean="0"/>
              <a:t>libraries. ISO/TC46 Congress 8.5.2014, Washington DC, USA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420636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795" y="1431776"/>
            <a:ext cx="7894637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tsikko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Whatever </a:t>
            </a:r>
            <a:r>
              <a:rPr lang="en-GB" dirty="0"/>
              <a:t>the </a:t>
            </a:r>
            <a:r>
              <a:rPr lang="en-GB" dirty="0" smtClean="0"/>
              <a:t>truth – we need cooperation to reach the balance</a:t>
            </a:r>
            <a:endParaRPr lang="en-GB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5906-CAAC-4B73-AD3F-12C61D80C634}" type="datetime1">
              <a:rPr lang="fi-FI" smtClean="0"/>
              <a:t>6.6.2015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Markku Laitinen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18</a:t>
            </a:fld>
            <a:endParaRPr lang="fi-FI"/>
          </a:p>
        </p:txBody>
      </p:sp>
      <p:pic>
        <p:nvPicPr>
          <p:cNvPr id="8" name="Picture 2" descr="C:\Documents and Settings\malaitin\Local Settings\Temporary Internet Files\Content.IE5\SSO8F981\MP900289420[1]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8124" y="3645024"/>
            <a:ext cx="1207800" cy="21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88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MPj04332470000[1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1151001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130425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err="1" smtClean="0"/>
              <a:t>Hvala</a:t>
            </a:r>
            <a:r>
              <a:rPr lang="en-GB" dirty="0" smtClean="0"/>
              <a:t>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7584" y="3717032"/>
            <a:ext cx="6400800" cy="1752600"/>
          </a:xfrm>
        </p:spPr>
        <p:txBody>
          <a:bodyPr/>
          <a:lstStyle/>
          <a:p>
            <a:r>
              <a:rPr lang="fi-FI" b="1" dirty="0" smtClean="0">
                <a:solidFill>
                  <a:srgbClr val="FFFF00"/>
                </a:solidFill>
              </a:rPr>
              <a:t>Markku Laitinen</a:t>
            </a:r>
          </a:p>
          <a:p>
            <a:r>
              <a:rPr lang="fi-FI" b="1" dirty="0" err="1" smtClean="0">
                <a:solidFill>
                  <a:srgbClr val="FFFF00"/>
                </a:solidFill>
              </a:rPr>
              <a:t>markku.laitinen@helsinki.fi</a:t>
            </a:r>
            <a:endParaRPr lang="fi-FI" b="1" dirty="0">
              <a:solidFill>
                <a:srgbClr val="FFFF0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322D1-F252-4159-B8C9-A2888CAFCE5E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6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of the operative environment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Change of the operative environment =&gt; change of culture</a:t>
            </a:r>
          </a:p>
          <a:p>
            <a:r>
              <a:rPr lang="en-US" dirty="0" smtClean="0"/>
              <a:t>The chance influences in:</a:t>
            </a:r>
          </a:p>
          <a:p>
            <a:pPr lvl="1"/>
            <a:r>
              <a:rPr lang="en-US" dirty="0" smtClean="0"/>
              <a:t>The way how to find/produce information</a:t>
            </a:r>
          </a:p>
          <a:p>
            <a:pPr lvl="1"/>
            <a:r>
              <a:rPr lang="en-US" dirty="0" smtClean="0"/>
              <a:t>The way to produce and maintain services</a:t>
            </a:r>
          </a:p>
          <a:p>
            <a:pPr lvl="1"/>
            <a:r>
              <a:rPr lang="en-US" dirty="0" smtClean="0"/>
              <a:t>Communication between the organization and patron</a:t>
            </a:r>
          </a:p>
          <a:p>
            <a:pPr lvl="1"/>
            <a:r>
              <a:rPr lang="en-US" dirty="0" smtClean="0"/>
              <a:t>Communication with the interest groups</a:t>
            </a:r>
          </a:p>
          <a:p>
            <a:pPr lvl="1"/>
            <a:r>
              <a:rPr lang="en-US" dirty="0" smtClean="0"/>
              <a:t>Management/leadership, decision / policy making and evaluation</a:t>
            </a:r>
          </a:p>
          <a:p>
            <a:pPr lvl="1"/>
            <a:r>
              <a:rPr lang="en-US" dirty="0" smtClean="0"/>
              <a:t>Economy</a:t>
            </a:r>
          </a:p>
          <a:p>
            <a:pPr lvl="1"/>
            <a:r>
              <a:rPr lang="en-US" dirty="0" smtClean="0"/>
              <a:t>Statistics</a:t>
            </a:r>
          </a:p>
          <a:p>
            <a:r>
              <a:rPr lang="en-US" dirty="0" smtClean="0"/>
              <a:t>The traditional measuring and evaluation are no more applicable in the new environment</a:t>
            </a:r>
          </a:p>
          <a:p>
            <a:r>
              <a:rPr lang="en-US" dirty="0" smtClean="0"/>
              <a:t>New methods are needed for</a:t>
            </a:r>
          </a:p>
          <a:p>
            <a:pPr lvl="1"/>
            <a:r>
              <a:rPr lang="en-US" dirty="0" smtClean="0"/>
              <a:t>Support of management and decision making</a:t>
            </a:r>
          </a:p>
          <a:p>
            <a:pPr lvl="1"/>
            <a:r>
              <a:rPr lang="en-US" dirty="0" smtClean="0"/>
              <a:t>Marketing the services</a:t>
            </a:r>
          </a:p>
          <a:p>
            <a:pPr lvl="1"/>
            <a:r>
              <a:rPr lang="en-US" dirty="0" smtClean="0"/>
              <a:t>Showing the outcome and value </a:t>
            </a:r>
            <a:r>
              <a:rPr lang="en-US" dirty="0"/>
              <a:t>(“cost-effective benefit” </a:t>
            </a:r>
            <a:r>
              <a:rPr lang="en-US" dirty="0" smtClean="0"/>
              <a:t>the patron got)</a:t>
            </a:r>
          </a:p>
          <a:p>
            <a:r>
              <a:rPr lang="en-US" dirty="0" smtClean="0"/>
              <a:t>From quantitative data to qualitative data</a:t>
            </a:r>
          </a:p>
          <a:p>
            <a:r>
              <a:rPr lang="en-US" dirty="0" smtClean="0"/>
              <a:t>From reactivity to proactivity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E12-0245-418D-A62B-0A2A3382DF42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Markku Laitinen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5672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of the Paradigm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quality  facts are needed for evidence based management to support decision making</a:t>
            </a:r>
          </a:p>
          <a:p>
            <a:r>
              <a:rPr lang="en-US" dirty="0" smtClean="0"/>
              <a:t>E.g. the library gets facts from statistics and user surveys</a:t>
            </a:r>
          </a:p>
          <a:p>
            <a:r>
              <a:rPr lang="en-US" dirty="0" smtClean="0"/>
              <a:t>The Finnish libraries of higher education have </a:t>
            </a:r>
            <a:r>
              <a:rPr lang="en-US" dirty="0"/>
              <a:t>changed their paradigm away from collection based services </a:t>
            </a:r>
            <a:r>
              <a:rPr lang="en-US" dirty="0" smtClean="0"/>
              <a:t>and reporting towards </a:t>
            </a:r>
            <a:r>
              <a:rPr lang="en-US" dirty="0"/>
              <a:t>promoting the access and use </a:t>
            </a:r>
            <a:r>
              <a:rPr lang="en-US" dirty="0" smtClean="0"/>
              <a:t>of scientific resource and evaluation of the impact of the new services</a:t>
            </a:r>
          </a:p>
          <a:p>
            <a:r>
              <a:rPr lang="en-US" dirty="0" smtClean="0"/>
              <a:t>Licensed materials (“Pay-walled access”)</a:t>
            </a:r>
          </a:p>
          <a:p>
            <a:r>
              <a:rPr lang="en-US" dirty="0" smtClean="0"/>
              <a:t>Open Access</a:t>
            </a:r>
          </a:p>
          <a:p>
            <a:r>
              <a:rPr lang="en-US" dirty="0"/>
              <a:t>Open </a:t>
            </a:r>
            <a:r>
              <a:rPr lang="en-US" dirty="0" smtClean="0"/>
              <a:t>Access publishing is growing inter alia with the developing policies of the financiers of research </a:t>
            </a:r>
            <a:r>
              <a:rPr lang="en-US" dirty="0"/>
              <a:t>– </a:t>
            </a:r>
            <a:r>
              <a:rPr lang="en-US" dirty="0" smtClean="0"/>
              <a:t>this will bring its own “flavor” to measuring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16C7-8180-4303-B241-1D555FA9FA27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313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impact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”Impact investing”</a:t>
            </a:r>
          </a:p>
          <a:p>
            <a:pPr lvl="1"/>
            <a:r>
              <a:rPr lang="en-US" dirty="0" smtClean="0"/>
              <a:t>Investments which, in addition to an economic profit produce large and measurable positive social and/or environmental effects.</a:t>
            </a:r>
          </a:p>
          <a:p>
            <a:pPr lvl="1"/>
            <a:r>
              <a:rPr lang="en-US" dirty="0" smtClean="0"/>
              <a:t>The objective is a desired social impact pre-defined by the investor and the profit of the investment may be connected with producing the social impact.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E12-0245-418D-A62B-0A2A3382DF42}" type="datetime1">
              <a:rPr lang="fi-FI" smtClean="0"/>
              <a:t>6.6.2015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9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this related with the library?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mission </a:t>
            </a:r>
            <a:r>
              <a:rPr lang="en-US" dirty="0"/>
              <a:t>of library is to provide fresh information for the need of education and </a:t>
            </a:r>
            <a:r>
              <a:rPr lang="en-US" dirty="0" smtClean="0"/>
              <a:t>learning.</a:t>
            </a:r>
          </a:p>
          <a:p>
            <a:r>
              <a:rPr lang="en-US" dirty="0" smtClean="0"/>
              <a:t>In the </a:t>
            </a:r>
            <a:r>
              <a:rPr lang="en-US" dirty="0"/>
              <a:t>conditions of tightening economic climate they must also be able to show that they produce their services </a:t>
            </a:r>
            <a:r>
              <a:rPr lang="en-US" dirty="0" smtClean="0"/>
              <a:t>cost-effectively.</a:t>
            </a:r>
          </a:p>
          <a:p>
            <a:r>
              <a:rPr lang="en-US" dirty="0" smtClean="0"/>
              <a:t>So </a:t>
            </a:r>
            <a:r>
              <a:rPr lang="en-US" dirty="0"/>
              <a:t>the service offered by the library shall be of as high quality as it is feasible with an acceptable cost level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should </a:t>
            </a:r>
            <a:r>
              <a:rPr lang="en-US" dirty="0"/>
              <a:t>become aware of so-called </a:t>
            </a:r>
            <a:r>
              <a:rPr lang="en-US" b="1" dirty="0"/>
              <a:t>socially responsible investing</a:t>
            </a:r>
            <a:r>
              <a:rPr lang="en-US" dirty="0"/>
              <a:t> that means responsible owner policy often with no direct aim for a specified societal value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But how </a:t>
            </a:r>
            <a:r>
              <a:rPr lang="en-US" dirty="0"/>
              <a:t>to demonstrate and measure the societal (or monetary) value produced by the </a:t>
            </a:r>
            <a:r>
              <a:rPr lang="en-US" dirty="0" smtClean="0"/>
              <a:t>library?</a:t>
            </a:r>
          </a:p>
          <a:p>
            <a:r>
              <a:rPr lang="en-US" dirty="0"/>
              <a:t>ISO </a:t>
            </a:r>
            <a:r>
              <a:rPr lang="en-US" dirty="0" smtClean="0"/>
              <a:t>16439</a:t>
            </a:r>
            <a:r>
              <a:rPr lang="en-US" dirty="0"/>
              <a:t>: Methods and procedures for assessing the impact of libraries.</a:t>
            </a:r>
          </a:p>
          <a:p>
            <a:r>
              <a:rPr lang="en-US" dirty="0"/>
              <a:t>Impact of libraries on individuals, institutions and society.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E12-0245-418D-A62B-0A2A3382DF42}" type="datetime1">
              <a:rPr lang="fi-FI" smtClean="0"/>
              <a:t>6.6.2015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2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Tools for collecting data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library and information services need functional tools to get uniform and comparable data</a:t>
            </a:r>
          </a:p>
          <a:p>
            <a:pPr lvl="1"/>
            <a:r>
              <a:rPr lang="en-US" dirty="0" smtClean="0"/>
              <a:t>CAF </a:t>
            </a:r>
            <a:r>
              <a:rPr lang="en-US" dirty="0"/>
              <a:t>(Common Assessment Framework)</a:t>
            </a:r>
          </a:p>
          <a:p>
            <a:pPr lvl="1"/>
            <a:r>
              <a:rPr lang="en-US" dirty="0"/>
              <a:t>User surveys (</a:t>
            </a:r>
            <a:r>
              <a:rPr lang="en-US" dirty="0" err="1"/>
              <a:t>LibQual</a:t>
            </a:r>
            <a:r>
              <a:rPr lang="en-US" dirty="0"/>
              <a:t>, </a:t>
            </a:r>
            <a:r>
              <a:rPr lang="en-US" dirty="0" err="1"/>
              <a:t>LibQual</a:t>
            </a:r>
            <a:r>
              <a:rPr lang="en-US" dirty="0"/>
              <a:t>+, </a:t>
            </a:r>
            <a:r>
              <a:rPr lang="en-US" dirty="0" err="1" smtClean="0"/>
              <a:t>Surveypal</a:t>
            </a:r>
            <a:r>
              <a:rPr lang="en-US" dirty="0" smtClean="0"/>
              <a:t>, etc</a:t>
            </a:r>
            <a:r>
              <a:rPr lang="en-US" dirty="0"/>
              <a:t>.)</a:t>
            </a:r>
          </a:p>
          <a:p>
            <a:pPr lvl="1"/>
            <a:r>
              <a:rPr lang="en-US" b="1" dirty="0" smtClean="0"/>
              <a:t>Statistics </a:t>
            </a:r>
            <a:r>
              <a:rPr lang="en-US" dirty="0" smtClean="0"/>
              <a:t>(</a:t>
            </a:r>
            <a:r>
              <a:rPr lang="en-US" b="1" dirty="0" smtClean="0"/>
              <a:t>ISO 2789</a:t>
            </a:r>
            <a:r>
              <a:rPr lang="en-US" dirty="0" smtClean="0"/>
              <a:t>, ISO 11620)</a:t>
            </a:r>
          </a:p>
          <a:p>
            <a:pPr lvl="2"/>
            <a:r>
              <a:rPr lang="en-US" dirty="0" smtClean="0"/>
              <a:t>ISO 2789 has been implemented especially in the academic libraries of Finland</a:t>
            </a:r>
          </a:p>
          <a:p>
            <a:pPr lvl="1"/>
            <a:r>
              <a:rPr lang="en-US" b="1" dirty="0" smtClean="0"/>
              <a:t>ISO 16439 (1</a:t>
            </a:r>
            <a:r>
              <a:rPr lang="en-US" b="1" baseline="30000" dirty="0" smtClean="0"/>
              <a:t>st</a:t>
            </a:r>
            <a:r>
              <a:rPr lang="en-US" b="1" dirty="0" smtClean="0"/>
              <a:t> ed. 2014)</a:t>
            </a:r>
          </a:p>
          <a:p>
            <a:r>
              <a:rPr lang="en-US" dirty="0" smtClean="0"/>
              <a:t>The tools must, too, be developed and maintained to keep them up to date (e.g. developing the data collection, sets of indicators etc.)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7BA8-E396-4D3B-9766-9638849F8116}" type="datetime1">
              <a:rPr lang="fi-FI" smtClean="0"/>
              <a:t>6.6.2015</a:t>
            </a:fld>
            <a:endParaRPr lang="fi-FI" dirty="0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pPr/>
              <a:t>6</a:t>
            </a:fld>
            <a:endParaRPr lang="fi-FI"/>
          </a:p>
        </p:txBody>
      </p:sp>
      <p:pic>
        <p:nvPicPr>
          <p:cNvPr id="1026" name="Picture 2" descr="C:\Users\malaitin\AppData\Local\Microsoft\Windows\Temporary Internet Files\Content.IE5\BGAAPDAA\MP900386978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8948" y="0"/>
            <a:ext cx="905050" cy="12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82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E12-0245-418D-A62B-0A2A3382DF42}" type="datetime1">
              <a:rPr lang="fi-FI" smtClean="0"/>
              <a:t>6.6.2015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7</a:t>
            </a:fld>
            <a:endParaRPr lang="fi-FI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549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684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E12-0245-418D-A62B-0A2A3382DF42}" type="datetime1">
              <a:rPr lang="fi-FI" smtClean="0"/>
              <a:t>6.6.2015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8</a:t>
            </a:fld>
            <a:endParaRPr lang="fi-FI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40517"/>
            <a:ext cx="9144000" cy="5492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kstiruutu 14"/>
          <p:cNvSpPr txBox="1"/>
          <p:nvPr/>
        </p:nvSpPr>
        <p:spPr>
          <a:xfrm>
            <a:off x="2136336" y="1873567"/>
            <a:ext cx="2651688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/>
              <a:t>The use of materials "Point of no return"</a:t>
            </a:r>
            <a:endParaRPr lang="fi-FI" sz="1000" b="1" dirty="0"/>
          </a:p>
        </p:txBody>
      </p:sp>
      <p:sp>
        <p:nvSpPr>
          <p:cNvPr id="18" name="Tekstiruutu 17"/>
          <p:cNvSpPr txBox="1"/>
          <p:nvPr/>
        </p:nvSpPr>
        <p:spPr>
          <a:xfrm>
            <a:off x="2843808" y="2246675"/>
            <a:ext cx="2504212" cy="2462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/>
              <a:t>The use of </a:t>
            </a:r>
            <a:r>
              <a:rPr lang="en-US" sz="1000" b="1" dirty="0" smtClean="0"/>
              <a:t>money </a:t>
            </a:r>
            <a:r>
              <a:rPr lang="en-US" sz="1000" b="1" dirty="0"/>
              <a:t>"Point of no return"</a:t>
            </a:r>
            <a:endParaRPr lang="fi-FI" sz="1000" b="1" dirty="0"/>
          </a:p>
        </p:txBody>
      </p:sp>
      <p:cxnSp>
        <p:nvCxnSpPr>
          <p:cNvPr id="17" name="Suora nuoliyhdysviiva 16"/>
          <p:cNvCxnSpPr>
            <a:stCxn id="15" idx="2"/>
          </p:cNvCxnSpPr>
          <p:nvPr/>
        </p:nvCxnSpPr>
        <p:spPr>
          <a:xfrm flipH="1">
            <a:off x="3131840" y="2119788"/>
            <a:ext cx="330340" cy="2101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nuoliyhdysviiva 20"/>
          <p:cNvCxnSpPr>
            <a:stCxn id="18" idx="2"/>
          </p:cNvCxnSpPr>
          <p:nvPr/>
        </p:nvCxnSpPr>
        <p:spPr>
          <a:xfrm flipH="1">
            <a:off x="3635896" y="2492896"/>
            <a:ext cx="460018" cy="6775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459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2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7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9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1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structure of Finnish libraries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B1E12-0245-418D-A62B-0A2A3382DF42}" type="datetime1">
              <a:rPr lang="fi-FI" smtClean="0"/>
              <a:t>6.6.2015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Markku Laitinen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DB2CC-113E-473F-8BF9-3B1AFD6D7C80}" type="slidenum">
              <a:rPr lang="fi-FI" smtClean="0"/>
              <a:t>9</a:t>
            </a:fld>
            <a:endParaRPr lang="fi-FI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9" name="Tekstiruutu 8"/>
          <p:cNvSpPr txBox="1"/>
          <p:nvPr/>
        </p:nvSpPr>
        <p:spPr>
          <a:xfrm>
            <a:off x="0" y="4437112"/>
            <a:ext cx="45791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Finnish </a:t>
            </a:r>
            <a:r>
              <a:rPr lang="en-US" dirty="0"/>
              <a:t>Research Library Statistics Database </a:t>
            </a:r>
            <a:r>
              <a:rPr lang="en-US" dirty="0" smtClean="0"/>
              <a:t>2002-2014.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yhteistilasto.lib.helsinki.fi/index.php?lang=en</a:t>
            </a:r>
            <a:endParaRPr lang="en-US" dirty="0" smtClean="0"/>
          </a:p>
        </p:txBody>
      </p:sp>
      <p:sp>
        <p:nvSpPr>
          <p:cNvPr id="12" name="Tekstiruutu 11"/>
          <p:cNvSpPr txBox="1"/>
          <p:nvPr/>
        </p:nvSpPr>
        <p:spPr>
          <a:xfrm>
            <a:off x="4553712" y="4462616"/>
            <a:ext cx="4579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Finnish Public Libraries Statistics Database 1999-2014 </a:t>
            </a:r>
            <a:r>
              <a:rPr lang="en-US" dirty="0" smtClean="0"/>
              <a:t>. </a:t>
            </a:r>
            <a:r>
              <a:rPr lang="en-US" dirty="0">
                <a:hlinkClick r:id="rId4"/>
              </a:rPr>
              <a:t>http://tilastot.kirjastot.fi/en-GB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699200"/>
            <a:ext cx="4572717" cy="274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699200"/>
            <a:ext cx="4579937" cy="275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kstiruutu 10"/>
          <p:cNvSpPr txBox="1"/>
          <p:nvPr/>
        </p:nvSpPr>
        <p:spPr>
          <a:xfrm>
            <a:off x="3203848" y="836712"/>
            <a:ext cx="2762295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fi-FI" b="1" dirty="0" err="1" smtClean="0">
                <a:solidFill>
                  <a:srgbClr val="FFFF00"/>
                </a:solidFill>
              </a:rPr>
              <a:t>Cost-effective</a:t>
            </a:r>
            <a:r>
              <a:rPr lang="fi-FI" b="1" dirty="0" smtClean="0">
                <a:solidFill>
                  <a:srgbClr val="FFFF00"/>
                </a:solidFill>
              </a:rPr>
              <a:t> </a:t>
            </a:r>
            <a:r>
              <a:rPr lang="fi-FI" b="1" dirty="0" err="1" smtClean="0">
                <a:solidFill>
                  <a:srgbClr val="FFFF00"/>
                </a:solidFill>
              </a:rPr>
              <a:t>or</a:t>
            </a:r>
            <a:r>
              <a:rPr lang="fi-FI" b="1" dirty="0" smtClean="0">
                <a:solidFill>
                  <a:srgbClr val="FFFF00"/>
                </a:solidFill>
              </a:rPr>
              <a:t> </a:t>
            </a:r>
            <a:r>
              <a:rPr lang="fi-FI" b="1" dirty="0" err="1" smtClean="0">
                <a:solidFill>
                  <a:srgbClr val="FFFF00"/>
                </a:solidFill>
              </a:rPr>
              <a:t>not</a:t>
            </a:r>
            <a:r>
              <a:rPr lang="fi-FI" b="1" dirty="0" smtClean="0">
                <a:solidFill>
                  <a:srgbClr val="FFFF00"/>
                </a:solidFill>
              </a:rPr>
              <a:t>...?</a:t>
            </a:r>
            <a:endParaRPr lang="fi-FI" b="1" dirty="0">
              <a:solidFill>
                <a:srgbClr val="FFFF00"/>
              </a:solidFill>
            </a:endParaRPr>
          </a:p>
        </p:txBody>
      </p:sp>
      <p:sp>
        <p:nvSpPr>
          <p:cNvPr id="13" name="Suorakulmio 12"/>
          <p:cNvSpPr/>
          <p:nvPr/>
        </p:nvSpPr>
        <p:spPr>
          <a:xfrm>
            <a:off x="1367644" y="3931200"/>
            <a:ext cx="108012" cy="198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uorakulmio 17"/>
          <p:cNvSpPr/>
          <p:nvPr/>
        </p:nvSpPr>
        <p:spPr>
          <a:xfrm>
            <a:off x="827584" y="3933056"/>
            <a:ext cx="108012" cy="1872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Suorakulmio 18"/>
          <p:cNvSpPr/>
          <p:nvPr/>
        </p:nvSpPr>
        <p:spPr>
          <a:xfrm>
            <a:off x="1908597" y="3924000"/>
            <a:ext cx="108012" cy="2052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Suorakulmio 19"/>
          <p:cNvSpPr/>
          <p:nvPr/>
        </p:nvSpPr>
        <p:spPr>
          <a:xfrm>
            <a:off x="2462176" y="3931200"/>
            <a:ext cx="108012" cy="1944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Suorakulmio 20"/>
          <p:cNvSpPr/>
          <p:nvPr/>
        </p:nvSpPr>
        <p:spPr>
          <a:xfrm>
            <a:off x="3000270" y="3923801"/>
            <a:ext cx="108012" cy="1944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Suorakulmio 21"/>
          <p:cNvSpPr/>
          <p:nvPr/>
        </p:nvSpPr>
        <p:spPr>
          <a:xfrm>
            <a:off x="3567600" y="2955600"/>
            <a:ext cx="252000" cy="72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Suorakulmio 22"/>
          <p:cNvSpPr/>
          <p:nvPr/>
        </p:nvSpPr>
        <p:spPr>
          <a:xfrm>
            <a:off x="8143200" y="2955600"/>
            <a:ext cx="252000" cy="720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Suorakulmio 23"/>
          <p:cNvSpPr/>
          <p:nvPr/>
        </p:nvSpPr>
        <p:spPr>
          <a:xfrm>
            <a:off x="5400000" y="3898799"/>
            <a:ext cx="108012" cy="2268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Suorakulmio 24"/>
          <p:cNvSpPr/>
          <p:nvPr/>
        </p:nvSpPr>
        <p:spPr>
          <a:xfrm>
            <a:off x="5940152" y="3898799"/>
            <a:ext cx="108012" cy="226800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Suorakulmio 25"/>
          <p:cNvSpPr/>
          <p:nvPr/>
        </p:nvSpPr>
        <p:spPr>
          <a:xfrm>
            <a:off x="6483600" y="3903602"/>
            <a:ext cx="108012" cy="22154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uorakulmio 26"/>
          <p:cNvSpPr/>
          <p:nvPr/>
        </p:nvSpPr>
        <p:spPr>
          <a:xfrm>
            <a:off x="7034400" y="3903602"/>
            <a:ext cx="108012" cy="22154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Suorakulmio 27"/>
          <p:cNvSpPr/>
          <p:nvPr/>
        </p:nvSpPr>
        <p:spPr>
          <a:xfrm>
            <a:off x="7574400" y="3907655"/>
            <a:ext cx="108012" cy="221545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9" name="Tekstiruutu 28"/>
          <p:cNvSpPr txBox="1"/>
          <p:nvPr/>
        </p:nvSpPr>
        <p:spPr>
          <a:xfrm>
            <a:off x="1547664" y="1268760"/>
            <a:ext cx="6109365" cy="36933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fi-FI" b="1" dirty="0" err="1" smtClean="0">
                <a:solidFill>
                  <a:srgbClr val="FFFF00"/>
                </a:solidFill>
              </a:rPr>
              <a:t>What</a:t>
            </a:r>
            <a:r>
              <a:rPr lang="fi-FI" b="1" dirty="0" smtClean="0">
                <a:solidFill>
                  <a:srgbClr val="FFFF00"/>
                </a:solidFill>
              </a:rPr>
              <a:t> </a:t>
            </a:r>
            <a:r>
              <a:rPr lang="fi-FI" b="1" dirty="0" err="1" smtClean="0">
                <a:solidFill>
                  <a:srgbClr val="FFFF00"/>
                </a:solidFill>
              </a:rPr>
              <a:t>if</a:t>
            </a:r>
            <a:r>
              <a:rPr lang="fi-FI" b="1" dirty="0" smtClean="0">
                <a:solidFill>
                  <a:srgbClr val="FFFF00"/>
                </a:solidFill>
              </a:rPr>
              <a:t> </a:t>
            </a:r>
            <a:r>
              <a:rPr lang="fi-FI" b="1" dirty="0" err="1" smtClean="0">
                <a:solidFill>
                  <a:srgbClr val="FFFF00"/>
                </a:solidFill>
              </a:rPr>
              <a:t>we</a:t>
            </a:r>
            <a:r>
              <a:rPr lang="fi-FI" b="1" dirty="0" smtClean="0">
                <a:solidFill>
                  <a:srgbClr val="FFFF00"/>
                </a:solidFill>
              </a:rPr>
              <a:t> </a:t>
            </a:r>
            <a:r>
              <a:rPr lang="fi-FI" b="1" dirty="0" err="1" smtClean="0">
                <a:solidFill>
                  <a:srgbClr val="FFFF00"/>
                </a:solidFill>
              </a:rPr>
              <a:t>could</a:t>
            </a:r>
            <a:r>
              <a:rPr lang="fi-FI" b="1" dirty="0" smtClean="0">
                <a:solidFill>
                  <a:srgbClr val="FFFF00"/>
                </a:solidFill>
              </a:rPr>
              <a:t> </a:t>
            </a:r>
            <a:r>
              <a:rPr lang="fi-FI" b="1" dirty="0" err="1" smtClean="0">
                <a:solidFill>
                  <a:srgbClr val="FFFF00"/>
                </a:solidFill>
              </a:rPr>
              <a:t>find</a:t>
            </a:r>
            <a:r>
              <a:rPr lang="fi-FI" b="1" dirty="0" smtClean="0">
                <a:solidFill>
                  <a:srgbClr val="FFFF00"/>
                </a:solidFill>
              </a:rPr>
              <a:t> </a:t>
            </a:r>
            <a:r>
              <a:rPr lang="fi-FI" b="1" dirty="0" err="1" smtClean="0">
                <a:solidFill>
                  <a:srgbClr val="FFFF00"/>
                </a:solidFill>
              </a:rPr>
              <a:t>indicators</a:t>
            </a:r>
            <a:r>
              <a:rPr lang="fi-FI" b="1" dirty="0" smtClean="0">
                <a:solidFill>
                  <a:srgbClr val="FFFF00"/>
                </a:solidFill>
              </a:rPr>
              <a:t> for </a:t>
            </a:r>
            <a:r>
              <a:rPr lang="fi-FI" b="1" dirty="0" err="1" smtClean="0">
                <a:solidFill>
                  <a:srgbClr val="FFFF00"/>
                </a:solidFill>
              </a:rPr>
              <a:t>impact</a:t>
            </a:r>
            <a:r>
              <a:rPr lang="fi-FI" b="1" dirty="0" smtClean="0">
                <a:solidFill>
                  <a:srgbClr val="FFFF00"/>
                </a:solidFill>
              </a:rPr>
              <a:t> and </a:t>
            </a:r>
            <a:r>
              <a:rPr lang="fi-FI" b="1" dirty="0" err="1" smtClean="0">
                <a:solidFill>
                  <a:srgbClr val="FFFF00"/>
                </a:solidFill>
              </a:rPr>
              <a:t>value</a:t>
            </a:r>
            <a:r>
              <a:rPr lang="fi-FI" b="1" dirty="0" smtClean="0">
                <a:solidFill>
                  <a:srgbClr val="FFFF00"/>
                </a:solidFill>
              </a:rPr>
              <a:t>?</a:t>
            </a:r>
            <a:endParaRPr lang="fi-FI" b="1" dirty="0">
              <a:solidFill>
                <a:srgbClr val="FFFF00"/>
              </a:solidFill>
            </a:endParaRPr>
          </a:p>
        </p:txBody>
      </p:sp>
      <p:sp>
        <p:nvSpPr>
          <p:cNvPr id="30" name="Tekstiruutu 29"/>
          <p:cNvSpPr txBox="1"/>
          <p:nvPr/>
        </p:nvSpPr>
        <p:spPr>
          <a:xfrm>
            <a:off x="7524328" y="46738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ISO 2789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07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9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4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9000"/>
                            </p:stCondLst>
                            <p:childTnLst>
                              <p:par>
                                <p:cTn id="59" presetID="6" presetClass="entr" presetSubtype="16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KK_uusia_diapohja_valk">
  <a:themeElements>
    <a:clrScheme name="KK vanha">
      <a:dk1>
        <a:srgbClr val="000000"/>
      </a:dk1>
      <a:lt1>
        <a:srgbClr val="FFFFFF"/>
      </a:lt1>
      <a:dk2>
        <a:srgbClr val="00386B"/>
      </a:dk2>
      <a:lt2>
        <a:srgbClr val="CCCCCC"/>
      </a:lt2>
      <a:accent1>
        <a:srgbClr val="00386B"/>
      </a:accent1>
      <a:accent2>
        <a:srgbClr val="FFCC33"/>
      </a:accent2>
      <a:accent3>
        <a:srgbClr val="5C9ED2"/>
      </a:accent3>
      <a:accent4>
        <a:srgbClr val="9361D6"/>
      </a:accent4>
      <a:accent5>
        <a:srgbClr val="A68011"/>
      </a:accent5>
      <a:accent6>
        <a:srgbClr val="3366D2"/>
      </a:accent6>
      <a:hlink>
        <a:srgbClr val="009999"/>
      </a:hlink>
      <a:folHlink>
        <a:srgbClr val="B2B2D1"/>
      </a:folHlink>
    </a:clrScheme>
    <a:fontScheme name="Kansalliskirjasto_P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F269D9135FAE64EA9C9422F632F4A93" ma:contentTypeVersion="0" ma:contentTypeDescription="Luo uusi asiakirja." ma:contentTypeScope="" ma:versionID="fd9d695042b6d1baf8c52fffde76c425">
  <xsd:schema xmlns:xsd="http://www.w3.org/2001/XMLSchema" xmlns:p="http://schemas.microsoft.com/office/2006/metadata/properties" targetNamespace="http://schemas.microsoft.com/office/2006/metadata/properties" ma:root="true" ma:fieldsID="22c9da951e987266d296bc1d7d04551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A1A3FC1-D08F-454A-A089-D77C8510DB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8AF64C-0F20-4366-872F-FCA80E1791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B84DF164-B74C-4931-AD12-678774612EFF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6641</TotalTime>
  <Words>1256</Words>
  <Application>Microsoft Office PowerPoint</Application>
  <PresentationFormat>On-screen Show (4:3)</PresentationFormat>
  <Paragraphs>187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Adobe Garamond Pro</vt:lpstr>
      <vt:lpstr>Arial</vt:lpstr>
      <vt:lpstr>Calibri</vt:lpstr>
      <vt:lpstr>Wingdings</vt:lpstr>
      <vt:lpstr>KK_uusia_diapohja_valk</vt:lpstr>
      <vt:lpstr>Challenging the Traditional Evaluation Methods in the Maelstrom of Change</vt:lpstr>
      <vt:lpstr>Change of the operative environment</vt:lpstr>
      <vt:lpstr>Change of the Paradigm</vt:lpstr>
      <vt:lpstr>Economic impact</vt:lpstr>
      <vt:lpstr>How is this related with the library?</vt:lpstr>
      <vt:lpstr>Tools for collecting data</vt:lpstr>
      <vt:lpstr>PowerPoint Presentation</vt:lpstr>
      <vt:lpstr>PowerPoint Presentation</vt:lpstr>
      <vt:lpstr>Cost structure of Finnish libraries</vt:lpstr>
      <vt:lpstr>I’m sure there is something behind this...</vt:lpstr>
      <vt:lpstr>From variables to indicators</vt:lpstr>
      <vt:lpstr>Illustration of new indicator</vt:lpstr>
      <vt:lpstr>Value and impact of the library</vt:lpstr>
      <vt:lpstr>The “Cogs of Impact”</vt:lpstr>
      <vt:lpstr>How is the digitalization seen?</vt:lpstr>
      <vt:lpstr>PowerPoint Presentation</vt:lpstr>
      <vt:lpstr>Mixed methods</vt:lpstr>
      <vt:lpstr>Whatever the truth – we need cooperation to reach the balance</vt:lpstr>
      <vt:lpstr>Hvala!</vt:lpstr>
    </vt:vector>
  </TitlesOfParts>
  <Company>University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Juslin, Matilda N E</dc:creator>
  <cp:lastModifiedBy>Boris</cp:lastModifiedBy>
  <cp:revision>350</cp:revision>
  <cp:lastPrinted>2015-05-20T08:06:46Z</cp:lastPrinted>
  <dcterms:created xsi:type="dcterms:W3CDTF">2013-08-09T11:02:33Z</dcterms:created>
  <dcterms:modified xsi:type="dcterms:W3CDTF">2015-06-06T09:50:48Z</dcterms:modified>
</cp:coreProperties>
</file>