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  <p:sldId id="262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  <p:sldId id="279" r:id="rId22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5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C9CCB6-8659-4088-B9B4-931503EE2F47}" type="datetimeFigureOut">
              <a:rPr lang="hr-HR" smtClean="0"/>
              <a:t>18.10.2016.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5CAAD47-ACA7-47D4-B35D-730B8A318CF8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r-HR" dirty="0" err="1" smtClean="0"/>
              <a:t>Madlen</a:t>
            </a:r>
            <a:r>
              <a:rPr lang="hr-HR" dirty="0" smtClean="0"/>
              <a:t> Zubović, prof. i dipl. knjiž.</a:t>
            </a:r>
          </a:p>
          <a:p>
            <a:r>
              <a:rPr lang="hr-HR" dirty="0" smtClean="0"/>
              <a:t>Prometna škola</a:t>
            </a:r>
            <a:r>
              <a:rPr lang="hr-HR" dirty="0"/>
              <a:t>,</a:t>
            </a:r>
            <a:r>
              <a:rPr lang="hr-HR" dirty="0" smtClean="0"/>
              <a:t> Rijeka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Dramski odgoj kao poticaj za čitanje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4530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3930682"/>
          </a:xfrm>
        </p:spPr>
        <p:txBody>
          <a:bodyPr>
            <a:normAutofit fontScale="92500" lnSpcReduction="10000"/>
          </a:bodyPr>
          <a:lstStyle/>
          <a:p>
            <a:r>
              <a:rPr lang="hr-HR" dirty="0"/>
              <a:t>Roman „Lovac u žitu“ i krilatica „Svijet je pun lažnjaka, čovječe!“ potaknuo nas je na osuvremenjenu  adaptaciju i kreiranje predstave pod nazivom </a:t>
            </a:r>
            <a:r>
              <a:rPr lang="hr-HR" b="1" dirty="0"/>
              <a:t>„Lovac“</a:t>
            </a:r>
            <a:r>
              <a:rPr lang="hr-HR" dirty="0"/>
              <a:t> u kojoj se moderni </a:t>
            </a:r>
            <a:r>
              <a:rPr lang="hr-HR" dirty="0" err="1"/>
              <a:t>Holden</a:t>
            </a:r>
            <a:r>
              <a:rPr lang="hr-HR" dirty="0"/>
              <a:t> ne snalazi najbolje među pripadnicima najrazličitijih urbanih plemena. </a:t>
            </a:r>
            <a:endParaRPr lang="hr-HR" dirty="0" smtClean="0"/>
          </a:p>
          <a:p>
            <a:r>
              <a:rPr lang="hr-HR" dirty="0" smtClean="0"/>
              <a:t>Tako </a:t>
            </a:r>
            <a:r>
              <a:rPr lang="hr-HR" dirty="0"/>
              <a:t>su se u predstavi našli darkerica, tehno-</a:t>
            </a:r>
            <a:r>
              <a:rPr lang="hr-HR" dirty="0" err="1"/>
              <a:t>rave</a:t>
            </a:r>
            <a:r>
              <a:rPr lang="hr-HR" dirty="0"/>
              <a:t> cura, rokeri, reperi, </a:t>
            </a:r>
            <a:r>
              <a:rPr lang="hr-HR" dirty="0" err="1"/>
              <a:t>hipy</a:t>
            </a:r>
            <a:r>
              <a:rPr lang="hr-HR" dirty="0"/>
              <a:t> djevojka, pomodna djevojka</a:t>
            </a:r>
            <a:r>
              <a:rPr lang="hr-HR" dirty="0" smtClean="0"/>
              <a:t>…</a:t>
            </a:r>
          </a:p>
          <a:p>
            <a:r>
              <a:rPr lang="hr-HR" dirty="0" smtClean="0"/>
              <a:t>Osnovno </a:t>
            </a:r>
            <a:r>
              <a:rPr lang="hr-HR" dirty="0"/>
              <a:t>je pitanje koje ih muči koliko su njihove </a:t>
            </a:r>
            <a:r>
              <a:rPr lang="hr-HR" dirty="0" err="1"/>
              <a:t>furke</a:t>
            </a:r>
            <a:r>
              <a:rPr lang="hr-HR" dirty="0"/>
              <a:t> istinite, a koliko lažne.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predstavi  su korištene i pjesme iz Antologije novijega američkog pjesništva </a:t>
            </a:r>
            <a:r>
              <a:rPr lang="hr-HR" dirty="0" err="1" smtClean="0"/>
              <a:t>Spin</a:t>
            </a:r>
            <a:r>
              <a:rPr lang="hr-HR" dirty="0" smtClean="0"/>
              <a:t>-</a:t>
            </a:r>
            <a:r>
              <a:rPr lang="hr-HR" dirty="0" err="1" smtClean="0"/>
              <a:t>off</a:t>
            </a:r>
            <a:r>
              <a:rPr lang="hr-HR" dirty="0" smtClean="0"/>
              <a:t> te „Američke molitve” </a:t>
            </a:r>
            <a:r>
              <a:rPr lang="hr-HR" dirty="0" err="1" smtClean="0"/>
              <a:t>Jima</a:t>
            </a:r>
            <a:r>
              <a:rPr lang="hr-HR" dirty="0" smtClean="0"/>
              <a:t> Morrisona. </a:t>
            </a:r>
            <a:r>
              <a:rPr lang="hr-HR" dirty="0"/>
              <a:t>Predstava je predložena za državnu razinu „</a:t>
            </a:r>
            <a:r>
              <a:rPr lang="hr-HR" dirty="0" err="1"/>
              <a:t>Lidrana</a:t>
            </a:r>
            <a:r>
              <a:rPr lang="hr-HR" dirty="0"/>
              <a:t>“.</a:t>
            </a:r>
          </a:p>
          <a:p>
            <a:endParaRPr lang="hr-HR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6" name="Rezervirano mjesto sadržaja 3" descr="dorada 010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086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Dramski odgoj kao poticaj za čitanje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b="1" dirty="0"/>
              <a:t>„Radovanova vrata“</a:t>
            </a:r>
            <a:r>
              <a:rPr lang="hr-HR" dirty="0"/>
              <a:t> – naziv je recitala kojeg su </a:t>
            </a:r>
            <a:r>
              <a:rPr lang="hr-HR" dirty="0" err="1"/>
              <a:t>tkđ</a:t>
            </a:r>
            <a:r>
              <a:rPr lang="hr-HR" dirty="0"/>
              <a:t>. izveli učenici Prometne škole, odnosno članovi scenske družine, a poticaj za kreiranje recitala došao je iz poezije Krune </a:t>
            </a:r>
            <a:r>
              <a:rPr lang="hr-HR" dirty="0" err="1" smtClean="0"/>
              <a:t>Quiena</a:t>
            </a:r>
            <a:r>
              <a:rPr lang="hr-HR" dirty="0"/>
              <a:t>, Irene Vrkljan, Vesne Parun i drugih hrvatskih pjesnika i pjesnikinja.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407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4146706"/>
          </a:xfrm>
        </p:spPr>
        <p:txBody>
          <a:bodyPr>
            <a:normAutofit lnSpcReduction="10000"/>
          </a:bodyPr>
          <a:lstStyle/>
          <a:p>
            <a:r>
              <a:rPr lang="hr-HR" b="1" dirty="0"/>
              <a:t>„Operacija opstanak“</a:t>
            </a:r>
            <a:r>
              <a:rPr lang="hr-HR" dirty="0"/>
              <a:t> iz Bilježnice Robija K.“ Viktora Ivančića bio je dobitni monolog za učenika Prometne škole Davida Petrovića koji je u kategoriji pojedinačnoga nastupa na </a:t>
            </a:r>
            <a:r>
              <a:rPr lang="hr-HR" dirty="0" err="1"/>
              <a:t>Lidranu</a:t>
            </a:r>
            <a:r>
              <a:rPr lang="hr-HR" dirty="0"/>
              <a:t> 2004.g. osvojio prvo mjesto. Iste je godine David zajedno s još četvoricom svojih kolega zaigrao i u </a:t>
            </a:r>
            <a:r>
              <a:rPr lang="hr-HR" b="1" dirty="0"/>
              <a:t>scenskoj igri </a:t>
            </a:r>
            <a:r>
              <a:rPr lang="hr-HR" dirty="0"/>
              <a:t>pod nazivom </a:t>
            </a:r>
            <a:r>
              <a:rPr lang="hr-HR" b="1" dirty="0"/>
              <a:t>„</a:t>
            </a:r>
            <a:r>
              <a:rPr lang="hr-HR" b="1" dirty="0" err="1"/>
              <a:t>Story</a:t>
            </a:r>
            <a:r>
              <a:rPr lang="hr-HR" b="1" dirty="0"/>
              <a:t> Super Sova </a:t>
            </a:r>
            <a:r>
              <a:rPr lang="hr-HR" b="1" dirty="0" err="1"/>
              <a:t>Acting</a:t>
            </a:r>
            <a:r>
              <a:rPr lang="hr-HR" b="1" dirty="0"/>
              <a:t> </a:t>
            </a:r>
            <a:r>
              <a:rPr lang="hr-HR" b="1" dirty="0" err="1"/>
              <a:t>Talents</a:t>
            </a:r>
            <a:r>
              <a:rPr lang="hr-HR" b="1" dirty="0"/>
              <a:t>“ </a:t>
            </a:r>
            <a:r>
              <a:rPr lang="hr-HR" dirty="0"/>
              <a:t>koja je </a:t>
            </a:r>
            <a:r>
              <a:rPr lang="hr-HR" dirty="0" err="1"/>
              <a:t>tkđ</a:t>
            </a:r>
            <a:r>
              <a:rPr lang="hr-HR" dirty="0"/>
              <a:t>. osvojila 1. mjesto na državnom natjecanju </a:t>
            </a:r>
            <a:r>
              <a:rPr lang="hr-HR" dirty="0" err="1"/>
              <a:t>Lidrano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Danas </a:t>
            </a:r>
            <a:r>
              <a:rPr lang="hr-HR" dirty="0"/>
              <a:t>je David glumac u riječkom Gradskom kazalištu lutaka, ali i ne samo glumac već i redatelj i tekstopisac. „Bilježnica Robija K.“ i dalje je omiljeno i aktualno štivo.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6" name="Rezervirano mjesto sadržaja 3" descr="003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908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4146706"/>
          </a:xfrm>
        </p:spPr>
        <p:txBody>
          <a:bodyPr>
            <a:normAutofit fontScale="55000" lnSpcReduction="20000"/>
          </a:bodyPr>
          <a:lstStyle/>
          <a:p>
            <a:r>
              <a:rPr lang="hr-HR" b="1" dirty="0"/>
              <a:t>„</a:t>
            </a:r>
            <a:r>
              <a:rPr lang="hr-HR" sz="2600" b="1" dirty="0"/>
              <a:t>Sat lektire“</a:t>
            </a:r>
            <a:r>
              <a:rPr lang="hr-HR" sz="2600" dirty="0"/>
              <a:t> naziv je scenske igre nastale iz suradnje dvaju škola (Prometne i Strojarske škole) i  Gradske knjižnice Rijeka,  Kornera za mlade. P</a:t>
            </a:r>
            <a:r>
              <a:rPr lang="hr-HR" sz="2600" dirty="0" smtClean="0"/>
              <a:t>ovodom </a:t>
            </a:r>
            <a:r>
              <a:rPr lang="hr-HR" sz="2600" dirty="0"/>
              <a:t>obilježavanja Mjeseca hrvatske knjige pozvani smo u osmišljavanje programa pod nazivom „Tko kaže da mladi ne čitaju poeziju?“. </a:t>
            </a:r>
            <a:endParaRPr lang="hr-HR" sz="2600" dirty="0" smtClean="0"/>
          </a:p>
          <a:p>
            <a:r>
              <a:rPr lang="hr-HR" sz="2600" dirty="0" smtClean="0"/>
              <a:t>Odlučili </a:t>
            </a:r>
            <a:r>
              <a:rPr lang="hr-HR" sz="2600" dirty="0"/>
              <a:t>smo se za suvremene hrvatske autore, od Janka Polić Kamova, Dražena Cuculića, Krešimira Pintarića, Sime Mraovića do Damira Urbana pa čak i tekstova poznatih riječkih bendova Parafa, Termita, Leta 3, </a:t>
            </a:r>
            <a:r>
              <a:rPr lang="hr-HR" sz="2600" dirty="0" err="1"/>
              <a:t>Drill</a:t>
            </a:r>
            <a:r>
              <a:rPr lang="hr-HR" sz="2600" dirty="0"/>
              <a:t> </a:t>
            </a:r>
            <a:r>
              <a:rPr lang="hr-HR" sz="2600" dirty="0" err="1"/>
              <a:t>Skillza</a:t>
            </a:r>
            <a:r>
              <a:rPr lang="hr-HR" sz="2600" dirty="0"/>
              <a:t> koji su u časopisu </a:t>
            </a:r>
            <a:r>
              <a:rPr lang="hr-HR" sz="2600" i="1" dirty="0"/>
              <a:t>Književna Rijeka</a:t>
            </a:r>
            <a:r>
              <a:rPr lang="hr-HR" sz="2600" dirty="0"/>
              <a:t> u Petom elementu Igora Večerine dobili status poezije. </a:t>
            </a:r>
            <a:endParaRPr lang="hr-HR" sz="2600" dirty="0" smtClean="0"/>
          </a:p>
          <a:p>
            <a:r>
              <a:rPr lang="hr-HR" sz="2600" dirty="0" smtClean="0"/>
              <a:t>Prvotno </a:t>
            </a:r>
            <a:r>
              <a:rPr lang="hr-HR" sz="2600" dirty="0"/>
              <a:t>pomalo „</a:t>
            </a:r>
            <a:r>
              <a:rPr lang="hr-HR" sz="2600" dirty="0" err="1"/>
              <a:t>slamersko</a:t>
            </a:r>
            <a:r>
              <a:rPr lang="hr-HR" sz="2600" dirty="0"/>
              <a:t>“  kazivanje poezije dodatno smo dramatizirali i sa „Satom lektire“ otišli na </a:t>
            </a:r>
            <a:r>
              <a:rPr lang="hr-HR" sz="2600" dirty="0" err="1"/>
              <a:t>Lidrano</a:t>
            </a:r>
            <a:r>
              <a:rPr lang="hr-HR" sz="2600" dirty="0"/>
              <a:t>. Predstava je bila predložena za državnu razinu natjecanja.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5" name="Rezervirano mjesto sadržaja 3" descr="IMG_0037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95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4074698"/>
          </a:xfrm>
        </p:spPr>
        <p:txBody>
          <a:bodyPr>
            <a:normAutofit fontScale="92500" lnSpcReduction="10000"/>
          </a:bodyPr>
          <a:lstStyle/>
          <a:p>
            <a:r>
              <a:rPr lang="hr-HR" b="1" dirty="0" err="1"/>
              <a:t>Rock</a:t>
            </a:r>
            <a:r>
              <a:rPr lang="hr-HR" b="1" dirty="0"/>
              <a:t>-recital „Dijagnoza“</a:t>
            </a:r>
            <a:r>
              <a:rPr lang="hr-HR" dirty="0"/>
              <a:t>  </a:t>
            </a:r>
            <a:r>
              <a:rPr lang="hr-HR" dirty="0" err="1"/>
              <a:t>tkđ</a:t>
            </a:r>
            <a:r>
              <a:rPr lang="hr-HR" dirty="0"/>
              <a:t>.  je nastao iz suradnje Gradske knjižnice Rijeka i  školske knjižnice Prometne škole. </a:t>
            </a:r>
            <a:endParaRPr lang="hr-HR" dirty="0" smtClean="0"/>
          </a:p>
          <a:p>
            <a:r>
              <a:rPr lang="hr-HR" dirty="0" smtClean="0"/>
              <a:t>Povodom </a:t>
            </a:r>
            <a:r>
              <a:rPr lang="hr-HR" dirty="0"/>
              <a:t>Svjetskog dana poezije i  pod sloganom </a:t>
            </a:r>
            <a:r>
              <a:rPr lang="hr-HR" dirty="0" err="1"/>
              <a:t>Rock</a:t>
            </a:r>
            <a:r>
              <a:rPr lang="hr-HR" dirty="0"/>
              <a:t>&amp;</a:t>
            </a:r>
            <a:r>
              <a:rPr lang="hr-HR" dirty="0" err="1"/>
              <a:t>Poetry</a:t>
            </a:r>
            <a:r>
              <a:rPr lang="hr-HR" dirty="0"/>
              <a:t>: Čitajmo </a:t>
            </a:r>
            <a:r>
              <a:rPr lang="hr-HR" dirty="0" err="1"/>
              <a:t>rock</a:t>
            </a:r>
            <a:r>
              <a:rPr lang="hr-HR" dirty="0"/>
              <a:t>!, osmislili smo </a:t>
            </a:r>
            <a:r>
              <a:rPr lang="hr-HR" dirty="0" err="1"/>
              <a:t>rock</a:t>
            </a:r>
            <a:r>
              <a:rPr lang="hr-HR" dirty="0"/>
              <a:t>-recital u kojem su učenici interpretirali pjesme riječkih bendova: Mrtvog kanala, Leta 3, </a:t>
            </a:r>
            <a:r>
              <a:rPr lang="hr-HR" dirty="0" err="1"/>
              <a:t>Xsenije</a:t>
            </a:r>
            <a:r>
              <a:rPr lang="hr-HR" dirty="0"/>
              <a:t>, Pasa, Protesta mozga i Damira Urbana</a:t>
            </a:r>
            <a:r>
              <a:rPr lang="hr-HR" dirty="0" smtClean="0"/>
              <a:t>.</a:t>
            </a:r>
          </a:p>
          <a:p>
            <a:r>
              <a:rPr lang="hr-HR" dirty="0" smtClean="0"/>
              <a:t> </a:t>
            </a:r>
            <a:r>
              <a:rPr lang="hr-HR" dirty="0"/>
              <a:t>Izveli smo recital u Narodnoj čitaonici na Korzu kao uvod u večer druženja s poznatim riječkim glazbenicima Urbanom i Vladom Simčićem – </a:t>
            </a:r>
            <a:r>
              <a:rPr lang="hr-HR" dirty="0" err="1"/>
              <a:t>Vavom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Ta </a:t>
            </a:r>
            <a:r>
              <a:rPr lang="hr-HR" dirty="0"/>
              <a:t>neobična poetska večer zabilježena je i u Novom listu člankom pod nazivom </a:t>
            </a:r>
            <a:r>
              <a:rPr lang="hr-HR" i="1" dirty="0" err="1"/>
              <a:t>Rock</a:t>
            </a:r>
            <a:r>
              <a:rPr lang="hr-HR" i="1" dirty="0"/>
              <a:t> poezija –dijagnoza društva.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5" name="Picture 2" descr="D:\DIJAGNOZA!\bezimena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104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 smtClean="0"/>
              <a:t>Dramski </a:t>
            </a:r>
            <a:r>
              <a:rPr lang="hr-HR" sz="2400" dirty="0"/>
              <a:t>odgoj kao poticaj za čitanje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0"/>
              <a:t>Dvije školske godine bavili smo se </a:t>
            </a:r>
            <a:r>
              <a:rPr lang="hr-HR" dirty="0" err="1"/>
              <a:t>međupredmetnim</a:t>
            </a:r>
            <a:r>
              <a:rPr lang="hr-HR" dirty="0"/>
              <a:t> povezivanjem </a:t>
            </a:r>
            <a:r>
              <a:rPr lang="hr-HR" dirty="0" smtClean="0"/>
              <a:t>Hrvatskoga </a:t>
            </a:r>
            <a:r>
              <a:rPr lang="hr-HR" dirty="0"/>
              <a:t>i </a:t>
            </a:r>
            <a:r>
              <a:rPr lang="hr-HR" dirty="0" smtClean="0"/>
              <a:t>Engleskoga </a:t>
            </a:r>
            <a:r>
              <a:rPr lang="hr-HR" dirty="0"/>
              <a:t>jezika na </a:t>
            </a:r>
            <a:r>
              <a:rPr lang="hr-HR" dirty="0" smtClean="0"/>
              <a:t>dvama </a:t>
            </a:r>
            <a:r>
              <a:rPr lang="hr-HR" dirty="0"/>
              <a:t>projektima. Prvi se bavio </a:t>
            </a:r>
            <a:r>
              <a:rPr lang="hr-HR" dirty="0" err="1"/>
              <a:t>Shakespeareovim</a:t>
            </a:r>
            <a:r>
              <a:rPr lang="hr-HR" dirty="0"/>
              <a:t> </a:t>
            </a:r>
            <a:r>
              <a:rPr lang="hr-HR" i="1" dirty="0" err="1"/>
              <a:t>blankversom</a:t>
            </a:r>
            <a:r>
              <a:rPr lang="hr-HR" dirty="0"/>
              <a:t>, odnosno čistim stihom i prijevodima njegovih djela. 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Iz tog je projekta  proizašla scenska igra </a:t>
            </a:r>
            <a:r>
              <a:rPr lang="hr-HR" b="1" dirty="0"/>
              <a:t>Romeo+</a:t>
            </a:r>
            <a:r>
              <a:rPr lang="hr-HR" b="1" dirty="0" err="1"/>
              <a:t>Giuletta</a:t>
            </a:r>
            <a:r>
              <a:rPr lang="hr-HR" dirty="0"/>
              <a:t> koju su učenici izveli dvojezično, odnosno dijelom na hrvatskom, a dijelom na engleskom jeziku.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6284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475175" y="1143000"/>
            <a:ext cx="4114800" cy="3127806"/>
          </a:xfrm>
        </p:spPr>
      </p:pic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838129" cy="407469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Sljedeći projekt pod nazivom „Moć pozitivnog razmišljanja – činjenica ili mit“ bavio se popularnim djelima </a:t>
            </a:r>
            <a:r>
              <a:rPr lang="hr-HR" i="1" dirty="0"/>
              <a:t>Tajna</a:t>
            </a:r>
            <a:r>
              <a:rPr lang="hr-HR" dirty="0"/>
              <a:t> i </a:t>
            </a:r>
            <a:r>
              <a:rPr lang="hr-HR" i="1" dirty="0"/>
              <a:t>Četiri sporazuma sa samim </a:t>
            </a:r>
            <a:r>
              <a:rPr lang="hr-HR" i="1" dirty="0" smtClean="0"/>
              <a:t>sobom.</a:t>
            </a:r>
          </a:p>
          <a:p>
            <a:r>
              <a:rPr lang="hr-HR" dirty="0" smtClean="0"/>
              <a:t>Zadatak </a:t>
            </a:r>
            <a:r>
              <a:rPr lang="hr-HR" dirty="0"/>
              <a:t>učenika uključenih u projekt bio je pročitati djela na engleskom i hrvatskom jeziku, odabrati citate, argumentirati, potkrijepiti  osobna uvjerenja zaključcima i iskustvima, te u konačnici osmisliti scensku igru kojom će predstaviti projekt drugim učenicima i profesorima. </a:t>
            </a:r>
            <a:endParaRPr lang="hr-HR" dirty="0" smtClean="0"/>
          </a:p>
          <a:p>
            <a:r>
              <a:rPr lang="hr-HR" dirty="0" smtClean="0"/>
              <a:t>Tako </a:t>
            </a:r>
            <a:r>
              <a:rPr lang="hr-HR" dirty="0"/>
              <a:t>je nastala dvojezična scenska igra pod nazivom </a:t>
            </a:r>
            <a:r>
              <a:rPr lang="hr-HR" b="1" dirty="0"/>
              <a:t>„</a:t>
            </a:r>
            <a:r>
              <a:rPr lang="hr-HR" b="1" dirty="0" err="1"/>
              <a:t>Road</a:t>
            </a:r>
            <a:r>
              <a:rPr lang="hr-HR" b="1" dirty="0"/>
              <a:t> to </a:t>
            </a:r>
            <a:r>
              <a:rPr lang="hr-HR" b="1" dirty="0" err="1"/>
              <a:t>Nowhere</a:t>
            </a:r>
            <a:r>
              <a:rPr lang="hr-HR" b="1" dirty="0"/>
              <a:t>“</a:t>
            </a:r>
            <a:r>
              <a:rPr lang="hr-HR" dirty="0"/>
              <a:t> 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</p:spTree>
    <p:extLst>
      <p:ext uri="{BB962C8B-B14F-4D97-AF65-F5344CB8AC3E}">
        <p14:creationId xmlns:p14="http://schemas.microsoft.com/office/powerpoint/2010/main" val="329830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4074698"/>
          </a:xfrm>
        </p:spPr>
        <p:txBody>
          <a:bodyPr>
            <a:normAutofit lnSpcReduction="10000"/>
          </a:bodyPr>
          <a:lstStyle/>
          <a:p>
            <a:r>
              <a:rPr lang="hr-HR" dirty="0"/>
              <a:t>Afirmacijom zavičajnoga govora i baštine bavili smo se 2013. godine pripremivši scensku igru na čakavskom dijalektu pod nazivom  </a:t>
            </a:r>
            <a:r>
              <a:rPr lang="hr-HR" b="1" dirty="0"/>
              <a:t>„Z primorske </a:t>
            </a:r>
            <a:r>
              <a:rPr lang="hr-HR" b="1" dirty="0" err="1"/>
              <a:t>poneštrice</a:t>
            </a:r>
            <a:r>
              <a:rPr lang="hr-HR" b="1" dirty="0"/>
              <a:t>“.</a:t>
            </a:r>
            <a:r>
              <a:rPr lang="hr-HR" dirty="0"/>
              <a:t> </a:t>
            </a:r>
            <a:endParaRPr lang="hr-HR" dirty="0" smtClean="0"/>
          </a:p>
          <a:p>
            <a:r>
              <a:rPr lang="hr-HR" dirty="0" smtClean="0"/>
              <a:t>U </a:t>
            </a:r>
            <a:r>
              <a:rPr lang="hr-HR" dirty="0"/>
              <a:t>suradnji s Katedrom čakavskoga sabora „Bakarskoga kraja“ izveli smo našu </a:t>
            </a:r>
            <a:r>
              <a:rPr lang="hr-HR" dirty="0" err="1"/>
              <a:t>poneštricu</a:t>
            </a:r>
            <a:r>
              <a:rPr lang="hr-HR" dirty="0"/>
              <a:t> u Domu kulture na </a:t>
            </a:r>
            <a:r>
              <a:rPr lang="hr-HR" dirty="0" err="1"/>
              <a:t>Škrljevu</a:t>
            </a:r>
            <a:r>
              <a:rPr lang="hr-HR" dirty="0"/>
              <a:t> u okviru programa pod nazivom „Na konaku“. </a:t>
            </a:r>
            <a:endParaRPr lang="hr-HR" dirty="0" smtClean="0"/>
          </a:p>
          <a:p>
            <a:r>
              <a:rPr lang="hr-HR" dirty="0" smtClean="0"/>
              <a:t> </a:t>
            </a:r>
            <a:r>
              <a:rPr lang="hr-HR" dirty="0"/>
              <a:t>Dospjeli smo i na županijsku razinu natjecanja </a:t>
            </a:r>
            <a:r>
              <a:rPr lang="hr-HR" dirty="0" err="1"/>
              <a:t>Lidrano</a:t>
            </a:r>
            <a:r>
              <a:rPr lang="hr-HR" dirty="0"/>
              <a:t>. Nono </a:t>
            </a:r>
            <a:r>
              <a:rPr lang="hr-HR" dirty="0" err="1"/>
              <a:t>Frane</a:t>
            </a:r>
            <a:r>
              <a:rPr lang="hr-HR" dirty="0"/>
              <a:t>, </a:t>
            </a:r>
            <a:r>
              <a:rPr lang="hr-HR" dirty="0" err="1"/>
              <a:t>mnuk</a:t>
            </a:r>
            <a:r>
              <a:rPr lang="hr-HR" dirty="0"/>
              <a:t>, mornar Ive i mala </a:t>
            </a:r>
            <a:r>
              <a:rPr lang="hr-HR" dirty="0" err="1"/>
              <a:t>inamorana</a:t>
            </a:r>
            <a:r>
              <a:rPr lang="hr-HR" dirty="0"/>
              <a:t> osvojili su mnogo simpatija naročito izvan Škole, zato su se predstavili i </a:t>
            </a:r>
            <a:r>
              <a:rPr lang="hr-HR" dirty="0" smtClean="0"/>
              <a:t>na PG </a:t>
            </a:r>
            <a:r>
              <a:rPr lang="hr-HR" dirty="0"/>
              <a:t>Županijskom stručnom vijeću knjižničara osnovnih i srednjih škola.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46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838129" cy="4074698"/>
          </a:xfrm>
        </p:spPr>
        <p:txBody>
          <a:bodyPr>
            <a:normAutofit/>
          </a:bodyPr>
          <a:lstStyle/>
          <a:p>
            <a:r>
              <a:rPr lang="hr-HR" dirty="0" smtClean="0"/>
              <a:t>Prošle </a:t>
            </a:r>
            <a:r>
              <a:rPr lang="hr-HR" dirty="0"/>
              <a:t>školske godine učenici koji su sudjelovali na natjecanju „Čitanjem do zvijezda“ poželjeli su odigrati dijelove </a:t>
            </a:r>
            <a:r>
              <a:rPr lang="hr-HR" dirty="0" err="1"/>
              <a:t>Brešanove</a:t>
            </a:r>
            <a:r>
              <a:rPr lang="hr-HR" dirty="0"/>
              <a:t> </a:t>
            </a:r>
            <a:r>
              <a:rPr lang="hr-HR" b="1" dirty="0"/>
              <a:t>„Predstave Hamleta u selu </a:t>
            </a:r>
            <a:r>
              <a:rPr lang="hr-HR" b="1" dirty="0" err="1"/>
              <a:t>Mrduša</a:t>
            </a:r>
            <a:r>
              <a:rPr lang="hr-HR" b="1" dirty="0"/>
              <a:t> Donja“</a:t>
            </a:r>
            <a:r>
              <a:rPr lang="hr-HR" dirty="0"/>
              <a:t>. </a:t>
            </a:r>
            <a:endParaRPr lang="hr-HR" dirty="0" smtClean="0"/>
          </a:p>
          <a:p>
            <a:r>
              <a:rPr lang="hr-HR" dirty="0" smtClean="0"/>
              <a:t>Kako bi to ostvarili 13 učenika pročitalo je i analiziralo djelo, ali i film Krste Papića. </a:t>
            </a:r>
          </a:p>
          <a:p>
            <a:r>
              <a:rPr lang="hr-HR" dirty="0" smtClean="0"/>
              <a:t>Scensku igru izveli su za Dan škole i vjerujem da su svojim nastupom potaknuli </a:t>
            </a:r>
            <a:r>
              <a:rPr lang="hr-HR" dirty="0"/>
              <a:t>ostale učenike da doista pročitaju djelo, a ne da, kako je to već uvriježeno, za sat lektire „skinu s </a:t>
            </a:r>
            <a:r>
              <a:rPr lang="hr-HR" dirty="0" err="1"/>
              <a:t>neta</a:t>
            </a:r>
            <a:r>
              <a:rPr lang="hr-HR" dirty="0"/>
              <a:t>“ ono što im treba.  </a:t>
            </a:r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174" y="1143000"/>
            <a:ext cx="4201281" cy="32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746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7" y="1556792"/>
            <a:ext cx="3694114" cy="3384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 smtClean="0"/>
              <a:t>Umjesto </a:t>
            </a:r>
            <a:r>
              <a:rPr lang="hr-HR" dirty="0"/>
              <a:t>zaključka ili u prilog </a:t>
            </a:r>
            <a:r>
              <a:rPr lang="hr-HR" dirty="0" smtClean="0"/>
              <a:t>dosada rečenom:</a:t>
            </a:r>
          </a:p>
          <a:p>
            <a:pPr marL="45720" indent="0">
              <a:buNone/>
            </a:pPr>
            <a:r>
              <a:rPr lang="hr-HR" dirty="0" smtClean="0"/>
              <a:t> </a:t>
            </a:r>
          </a:p>
          <a:p>
            <a:endParaRPr lang="hr-HR" dirty="0"/>
          </a:p>
          <a:p>
            <a:r>
              <a:rPr lang="hr-HR" dirty="0" smtClean="0"/>
              <a:t>NAŠA KNJIŽNICA = informacijski i edukativni centar škole = «dnevni boravak» (u skladu s </a:t>
            </a:r>
            <a:r>
              <a:rPr lang="hr-HR" dirty="0" err="1"/>
              <a:t>H</a:t>
            </a:r>
            <a:r>
              <a:rPr lang="hr-HR" dirty="0" err="1" smtClean="0"/>
              <a:t>entingovom</a:t>
            </a:r>
            <a:r>
              <a:rPr lang="hr-HR" dirty="0" smtClean="0"/>
              <a:t> «Humanom školom») = utočište i oaza za međusobno druženje i kreativno izražavanje.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78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Dramski odgoj kao poticaj za čitanje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„Svijet postaje zanimljiv zbog mogućnosti da se ostvari san”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              Paolo </a:t>
            </a:r>
            <a:r>
              <a:rPr lang="hr-HR" dirty="0" err="1" smtClean="0"/>
              <a:t>Coelho</a:t>
            </a:r>
            <a:r>
              <a:rPr lang="hr-HR" dirty="0" smtClean="0"/>
              <a:t> „Alkemičar”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sz="2400" dirty="0"/>
              <a:t>Dramskim stvaralaštvom počeli smo se baviti 1999. godine upravo adaptacijom </a:t>
            </a:r>
            <a:r>
              <a:rPr lang="hr-HR" sz="2400" dirty="0" err="1"/>
              <a:t>Coelhovog</a:t>
            </a:r>
            <a:r>
              <a:rPr lang="hr-HR" sz="2400" dirty="0"/>
              <a:t> „Alkemičara“. Krenuli smo u zajedničku stvaralačku avanturu koja traje i danas.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996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/>
            </a:r>
            <a:br>
              <a:rPr lang="hr-HR" sz="2000" dirty="0" smtClean="0"/>
            </a:b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>
          <a:xfrm>
            <a:off x="1142999" y="731518"/>
            <a:ext cx="3346704" cy="4137641"/>
          </a:xfrm>
        </p:spPr>
        <p:txBody>
          <a:bodyPr>
            <a:normAutofit fontScale="62500" lnSpcReduction="20000"/>
          </a:bodyPr>
          <a:lstStyle/>
          <a:p>
            <a:r>
              <a:rPr lang="hr-HR" sz="2500" dirty="0"/>
              <a:t>No pravi je uspjeh onaj „ostvareni životni san“ bivšega člana scenske družine Davida Petrovića, danas glumca u riječkom Gradskom kazalištu lutaka. </a:t>
            </a:r>
            <a:endParaRPr lang="hr-HR" sz="2500" dirty="0" smtClean="0"/>
          </a:p>
          <a:p>
            <a:pPr marL="45720" indent="0">
              <a:buNone/>
            </a:pPr>
            <a:r>
              <a:rPr lang="hr-HR" dirty="0" smtClean="0"/>
              <a:t>Javio </a:t>
            </a:r>
            <a:r>
              <a:rPr lang="hr-HR" dirty="0"/>
              <a:t>mi se nedavno telefonom, dio razgovora tekao je ovako: </a:t>
            </a:r>
          </a:p>
          <a:p>
            <a:r>
              <a:rPr lang="hr-HR" dirty="0"/>
              <a:t>David: Pa dobar dan, profesorice, </a:t>
            </a:r>
            <a:r>
              <a:rPr lang="hr-HR" dirty="0" err="1"/>
              <a:t>šta</a:t>
            </a:r>
            <a:r>
              <a:rPr lang="hr-HR" dirty="0"/>
              <a:t> ima kod vas?</a:t>
            </a:r>
          </a:p>
          <a:p>
            <a:r>
              <a:rPr lang="hr-HR" dirty="0"/>
              <a:t>A, evo uvijek nešto. Kako si ti?</a:t>
            </a:r>
          </a:p>
          <a:p>
            <a:r>
              <a:rPr lang="hr-HR" dirty="0"/>
              <a:t>David: Dobro je, da vam se pohvalim, vraćam se korijenima. Čini mi se da je jučer bilo ono kad sam glumio na </a:t>
            </a:r>
            <a:r>
              <a:rPr lang="hr-HR" dirty="0" err="1"/>
              <a:t>Lidranu</a:t>
            </a:r>
            <a:r>
              <a:rPr lang="hr-HR" dirty="0"/>
              <a:t>, a sad su me zvali da budem član prosudbenog povjerenstva.</a:t>
            </a:r>
          </a:p>
          <a:p>
            <a:r>
              <a:rPr lang="hr-HR" dirty="0"/>
              <a:t>Super, baš mi je drago, nemoj bit „preoštar“, više hvali nego kudi, znaš već kako treba…</a:t>
            </a:r>
          </a:p>
          <a:p>
            <a:endParaRPr lang="hr-H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45024" y="1358180"/>
            <a:ext cx="3599383" cy="2430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64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like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75174" y="1143000"/>
            <a:ext cx="4201281" cy="3127806"/>
          </a:xfrm>
        </p:spPr>
      </p:pic>
      <p:sp>
        <p:nvSpPr>
          <p:cNvPr id="3" name="Rezervirano mjesto teksta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3600" dirty="0" smtClean="0"/>
              <a:t>Hvala na pažnji</a:t>
            </a:r>
            <a:endParaRPr lang="hr-HR" sz="3600" dirty="0"/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Dramski odgoj kao poticaj za čitanje</a:t>
            </a:r>
          </a:p>
        </p:txBody>
      </p:sp>
    </p:spTree>
    <p:extLst>
      <p:ext uri="{BB962C8B-B14F-4D97-AF65-F5344CB8AC3E}">
        <p14:creationId xmlns:p14="http://schemas.microsoft.com/office/powerpoint/2010/main" val="116431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07704" y="4437112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Dramski odgoj kao poticaj za čitanje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hr-HR" sz="2400" dirty="0" smtClean="0"/>
              <a:t>Dramski je </a:t>
            </a:r>
            <a:r>
              <a:rPr lang="hr-HR" sz="2400" dirty="0"/>
              <a:t>odgoj djelotvorno oruđe za osnaživanje ljudi i zajednica u suočavanju sa životnim teškoćama</a:t>
            </a:r>
            <a:r>
              <a:rPr lang="hr-HR" sz="2400" dirty="0" smtClean="0"/>
              <a:t>.</a:t>
            </a:r>
          </a:p>
          <a:p>
            <a:r>
              <a:rPr lang="hr-HR" sz="2400" dirty="0" smtClean="0"/>
              <a:t>Sukladno </a:t>
            </a:r>
            <a:r>
              <a:rPr lang="hr-HR" sz="2400" dirty="0"/>
              <a:t>tome, i uvažavajući postavku da rad s darovitima iziskuje specifičan pristup pomaganju razvoja potencijala, ali i osobitosti pojedinca da izgradi pravilan odnos prema sebi i drugima, definirali smo: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55418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2632075" y="4371975"/>
            <a:ext cx="6511925" cy="1143000"/>
          </a:xfrm>
        </p:spPr>
        <p:txBody>
          <a:bodyPr>
            <a:normAutofit fontScale="90000"/>
          </a:bodyPr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Dramski odgoj kao poticaj za čitanje</a:t>
            </a:r>
            <a:endParaRPr lang="hr-HR" sz="24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6400800" cy="3475037"/>
          </a:xfrm>
        </p:spPr>
        <p:txBody>
          <a:bodyPr>
            <a:normAutofit fontScale="25000" lnSpcReduction="20000"/>
          </a:bodyPr>
          <a:lstStyle/>
          <a:p>
            <a:r>
              <a:rPr lang="hr-HR" sz="6400" b="1" dirty="0"/>
              <a:t>Naše zajedničke ciljeve:</a:t>
            </a:r>
            <a:endParaRPr lang="hr-HR" sz="6400" dirty="0"/>
          </a:p>
          <a:p>
            <a:pPr lvl="0"/>
            <a:r>
              <a:rPr lang="hr-HR" sz="6400" dirty="0"/>
              <a:t>Prepoznavanje darovitih učenika te poticanje razvoja njihovih </a:t>
            </a:r>
            <a:r>
              <a:rPr lang="hr-HR" sz="6400" dirty="0" smtClean="0"/>
              <a:t>sposobnosti, </a:t>
            </a:r>
            <a:r>
              <a:rPr lang="hr-HR" sz="6400" dirty="0"/>
              <a:t>osobina  ličnosti i kreativnosti</a:t>
            </a:r>
          </a:p>
          <a:p>
            <a:pPr lvl="0"/>
            <a:r>
              <a:rPr lang="hr-HR" sz="6400" dirty="0"/>
              <a:t>Razvijanje samopoštovanja i samopouzdanja</a:t>
            </a:r>
          </a:p>
          <a:p>
            <a:pPr lvl="0"/>
            <a:r>
              <a:rPr lang="hr-HR" sz="6400" dirty="0"/>
              <a:t>Razvijanje empatije i tolerancije</a:t>
            </a:r>
          </a:p>
          <a:p>
            <a:pPr lvl="0"/>
            <a:r>
              <a:rPr lang="hr-HR" sz="6400" dirty="0"/>
              <a:t>Stvaranje bolje slike o sebi (scenskim izrazom oslobađamo se inferiornosti, zakočenosti, bespomoćnosti)</a:t>
            </a:r>
          </a:p>
          <a:p>
            <a:pPr lvl="0"/>
            <a:r>
              <a:rPr lang="hr-HR" sz="6400" dirty="0"/>
              <a:t>Razvijanje ustrajnosti i razvijanje komunikacijskih vještina</a:t>
            </a:r>
          </a:p>
          <a:p>
            <a:pPr lvl="0"/>
            <a:r>
              <a:rPr lang="hr-HR" sz="6400" dirty="0"/>
              <a:t>Promicanje humanih vrednota (spremnost za pomoć drugima, prihvaćanje različitosti)</a:t>
            </a:r>
          </a:p>
          <a:p>
            <a:pPr lvl="0"/>
            <a:r>
              <a:rPr lang="hr-HR" sz="6400" dirty="0"/>
              <a:t>Poticanje samostalnosti i odgovornosti</a:t>
            </a:r>
          </a:p>
          <a:p>
            <a:pPr lvl="0"/>
            <a:r>
              <a:rPr lang="hr-HR" sz="6400" dirty="0"/>
              <a:t>Promicanje pozitivnih vrijednosti (ono što radimo dobro je i vrijedno truda, postižemo rezultat)</a:t>
            </a:r>
          </a:p>
          <a:p>
            <a:pPr lvl="0"/>
            <a:r>
              <a:rPr lang="hr-HR" sz="6400" dirty="0"/>
              <a:t>Senzibiliziranje učenika za knjigu i čitanje</a:t>
            </a:r>
          </a:p>
          <a:p>
            <a:pPr lvl="0"/>
            <a:r>
              <a:rPr lang="hr-HR" sz="6400" dirty="0"/>
              <a:t>Poticanje mladih na kreaciju i </a:t>
            </a:r>
            <a:r>
              <a:rPr lang="hr-HR" sz="6400" dirty="0" err="1"/>
              <a:t>sukreaciju</a:t>
            </a:r>
            <a:r>
              <a:rPr lang="hr-HR" sz="6400" dirty="0"/>
              <a:t> u dramskoj i kazališnoj umjetnosti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751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835696" y="4293096"/>
            <a:ext cx="6512511" cy="1143000"/>
          </a:xfrm>
        </p:spPr>
        <p:txBody>
          <a:bodyPr/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Dramski </a:t>
            </a:r>
            <a:r>
              <a:rPr lang="hr-HR" sz="2400" dirty="0"/>
              <a:t>odgoj kao poticaj za čitanje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Jedan od važnih ciljeva ove izvannastavne aktivnosti  je i </a:t>
            </a:r>
            <a:r>
              <a:rPr lang="hr-HR" b="1" dirty="0"/>
              <a:t>poticanje čitanja</a:t>
            </a:r>
            <a:r>
              <a:rPr lang="hr-HR" dirty="0"/>
              <a:t>. U vremenskom rasponu od 17 godina u okviru djelovanja dramske družine adaptirana su i izvedena mnoga književna djela.</a:t>
            </a:r>
            <a:endParaRPr lang="hr-HR" dirty="0" smtClean="0"/>
          </a:p>
          <a:p>
            <a:endParaRPr lang="hr-HR" dirty="0"/>
          </a:p>
          <a:p>
            <a:r>
              <a:rPr lang="hr-HR" dirty="0" smtClean="0"/>
              <a:t> </a:t>
            </a:r>
            <a:r>
              <a:rPr lang="hr-HR" dirty="0"/>
              <a:t>Zajednička nastojanja ali prije svega radost igre u kreiranju scenskih predstava rezultirali su uspjesima na natjecanju literarnog, dramskog i scenskog stvaralaštva </a:t>
            </a:r>
            <a:r>
              <a:rPr lang="hr-HR" b="1" dirty="0" err="1" smtClean="0"/>
              <a:t>LiDraNo</a:t>
            </a:r>
            <a:r>
              <a:rPr lang="hr-HR" dirty="0" smtClean="0"/>
              <a:t>.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9428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Dramski odgoj kao poticaj za čitanje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r-HR" dirty="0"/>
              <a:t>NAŠI USPJESI</a:t>
            </a:r>
          </a:p>
          <a:p>
            <a:r>
              <a:rPr lang="hr-HR" dirty="0"/>
              <a:t>LIDRANO</a:t>
            </a:r>
          </a:p>
          <a:p>
            <a:r>
              <a:rPr lang="hr-HR" dirty="0"/>
              <a:t>2001. </a:t>
            </a:r>
            <a:r>
              <a:rPr lang="hr-HR" dirty="0" smtClean="0"/>
              <a:t>scenska igra «ČITAMO </a:t>
            </a:r>
            <a:r>
              <a:rPr lang="hr-HR" dirty="0"/>
              <a:t>KAMOVA» </a:t>
            </a:r>
            <a:r>
              <a:rPr lang="hr-HR" dirty="0" smtClean="0"/>
              <a:t>1. mjesto na državnoj smotri</a:t>
            </a:r>
          </a:p>
          <a:p>
            <a:r>
              <a:rPr lang="sv-SE" dirty="0" smtClean="0"/>
              <a:t>2002</a:t>
            </a:r>
            <a:r>
              <a:rPr lang="sv-SE" dirty="0"/>
              <a:t>. </a:t>
            </a:r>
            <a:r>
              <a:rPr lang="sv-SE" dirty="0" smtClean="0"/>
              <a:t>scenska igra «</a:t>
            </a:r>
            <a:r>
              <a:rPr lang="sv-SE" dirty="0"/>
              <a:t>LOVAC» </a:t>
            </a:r>
            <a:r>
              <a:rPr lang="sv-SE" dirty="0" smtClean="0"/>
              <a:t>predložena za državnu smotru</a:t>
            </a:r>
            <a:endParaRPr lang="sv-SE" dirty="0"/>
          </a:p>
          <a:p>
            <a:r>
              <a:rPr lang="sv-SE" dirty="0"/>
              <a:t>2004. </a:t>
            </a:r>
            <a:r>
              <a:rPr lang="sv-SE" dirty="0" smtClean="0"/>
              <a:t>scenska igra «</a:t>
            </a:r>
            <a:r>
              <a:rPr lang="sv-SE" dirty="0"/>
              <a:t>STORY SUPER SOVA ACTING TALENTS» </a:t>
            </a:r>
            <a:r>
              <a:rPr lang="sv-SE" dirty="0" smtClean="0"/>
              <a:t>1. mjesto na</a:t>
            </a:r>
            <a:r>
              <a:rPr lang="hr-HR" dirty="0" smtClean="0"/>
              <a:t> državnoj smotri</a:t>
            </a:r>
          </a:p>
          <a:p>
            <a:r>
              <a:rPr lang="pt-BR" dirty="0" smtClean="0"/>
              <a:t>2004</a:t>
            </a:r>
            <a:r>
              <a:rPr lang="pt-BR" dirty="0"/>
              <a:t>. </a:t>
            </a:r>
            <a:r>
              <a:rPr lang="pt-BR" dirty="0" smtClean="0"/>
              <a:t>pojedina</a:t>
            </a:r>
            <a:r>
              <a:rPr lang="hr-HR" dirty="0" smtClean="0"/>
              <a:t>č</a:t>
            </a:r>
            <a:r>
              <a:rPr lang="pt-BR" dirty="0" smtClean="0"/>
              <a:t>ni scenski nastup </a:t>
            </a:r>
            <a:r>
              <a:rPr lang="pt-BR" dirty="0"/>
              <a:t>DAVIDA </a:t>
            </a:r>
            <a:r>
              <a:rPr lang="pt-BR" dirty="0" smtClean="0"/>
              <a:t>PETROVI</a:t>
            </a:r>
            <a:r>
              <a:rPr lang="hr-HR" dirty="0" smtClean="0"/>
              <a:t>Ć</a:t>
            </a:r>
            <a:r>
              <a:rPr lang="pt-BR" dirty="0" smtClean="0"/>
              <a:t>A </a:t>
            </a:r>
            <a:r>
              <a:rPr lang="pt-BR" dirty="0"/>
              <a:t>«</a:t>
            </a:r>
            <a:r>
              <a:rPr lang="pt-BR" dirty="0" smtClean="0"/>
              <a:t>OPERACIJA</a:t>
            </a:r>
            <a:r>
              <a:rPr lang="hr-HR" dirty="0" smtClean="0"/>
              <a:t> </a:t>
            </a:r>
            <a:r>
              <a:rPr lang="pl-PL" dirty="0" smtClean="0"/>
              <a:t>OPSTANAK</a:t>
            </a:r>
            <a:r>
              <a:rPr lang="pl-PL" dirty="0"/>
              <a:t>» </a:t>
            </a:r>
            <a:r>
              <a:rPr lang="pl-PL" dirty="0" smtClean="0"/>
              <a:t>1. mjesto na državnoj smotri</a:t>
            </a:r>
            <a:endParaRPr lang="pl-PL" dirty="0"/>
          </a:p>
          <a:p>
            <a:r>
              <a:rPr lang="hr-HR" dirty="0" smtClean="0"/>
              <a:t>2006</a:t>
            </a:r>
            <a:r>
              <a:rPr lang="hr-HR" dirty="0"/>
              <a:t>. </a:t>
            </a:r>
            <a:r>
              <a:rPr lang="hr-HR" dirty="0" smtClean="0"/>
              <a:t>scenska igra «</a:t>
            </a:r>
            <a:r>
              <a:rPr lang="hr-HR" dirty="0"/>
              <a:t>SAT LEKTIRE» </a:t>
            </a:r>
            <a:r>
              <a:rPr lang="hr-HR" dirty="0" smtClean="0"/>
              <a:t>predložen za državnu smotru</a:t>
            </a:r>
          </a:p>
          <a:p>
            <a:r>
              <a:rPr lang="hr-HR" dirty="0" smtClean="0"/>
              <a:t>2014. scenska igra „Z primorske </a:t>
            </a:r>
            <a:r>
              <a:rPr lang="hr-HR" dirty="0" err="1" smtClean="0"/>
              <a:t>poneštrice</a:t>
            </a:r>
            <a:r>
              <a:rPr lang="hr-HR" dirty="0" smtClean="0"/>
              <a:t>” županijska razina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524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1438" y="188640"/>
            <a:ext cx="9325098" cy="641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02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400" dirty="0" smtClean="0"/>
              <a:t>Dramski </a:t>
            </a:r>
            <a:r>
              <a:rPr lang="hr-HR" sz="2400" dirty="0"/>
              <a:t>odgoj kao poticaj za čitanje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hr-HR" sz="2400" dirty="0" smtClean="0"/>
              <a:t>Započeli </a:t>
            </a:r>
            <a:r>
              <a:rPr lang="hr-HR" sz="2400" dirty="0"/>
              <a:t>smo spomenute godine adaptacijom tada popularnog romana Paola </a:t>
            </a:r>
            <a:r>
              <a:rPr lang="hr-HR" sz="2400" dirty="0" err="1"/>
              <a:t>Coelha</a:t>
            </a:r>
            <a:r>
              <a:rPr lang="hr-HR" sz="2400" dirty="0"/>
              <a:t> </a:t>
            </a:r>
            <a:r>
              <a:rPr lang="hr-HR" sz="2400" b="1" dirty="0"/>
              <a:t>„Alkemičar“</a:t>
            </a:r>
            <a:r>
              <a:rPr lang="hr-HR" sz="2400" dirty="0"/>
              <a:t> i odigrali scensku igru, ali </a:t>
            </a:r>
            <a:r>
              <a:rPr lang="hr-HR" sz="2400" dirty="0" smtClean="0"/>
              <a:t>i postavili </a:t>
            </a:r>
            <a:r>
              <a:rPr lang="hr-HR" sz="2400" dirty="0"/>
              <a:t>izložbu pod nazivom </a:t>
            </a:r>
            <a:r>
              <a:rPr lang="hr-HR" sz="2400" b="1" dirty="0"/>
              <a:t>„Igra smaragdnih kristalnih pločica i zlatne kapi čaja“.</a:t>
            </a:r>
            <a:r>
              <a:rPr lang="hr-HR" sz="2400" dirty="0"/>
              <a:t> </a:t>
            </a:r>
            <a:endParaRPr lang="hr-HR" sz="2400" dirty="0" smtClean="0"/>
          </a:p>
          <a:p>
            <a:r>
              <a:rPr lang="hr-HR" sz="2400" dirty="0" smtClean="0"/>
              <a:t> </a:t>
            </a:r>
            <a:r>
              <a:rPr lang="hr-HR" sz="2400" dirty="0"/>
              <a:t>Nakon odigrane predstave učenici koji su glumili uloge Santiaga, Trgovca kristalom i Mudraca pozvali su publiku na užitak ispijanja čaja od mente iz kristalnih čaša. 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285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type="body" sz="half" idx="2"/>
          </p:nvPr>
        </p:nvSpPr>
        <p:spPr>
          <a:xfrm>
            <a:off x="877886" y="1010486"/>
            <a:ext cx="3910137" cy="3858674"/>
          </a:xfrm>
        </p:spPr>
        <p:txBody>
          <a:bodyPr>
            <a:normAutofit/>
          </a:bodyPr>
          <a:lstStyle/>
          <a:p>
            <a:r>
              <a:rPr lang="hr-HR" dirty="0"/>
              <a:t>Sljedeća scenska igra pod nazivom </a:t>
            </a:r>
            <a:r>
              <a:rPr lang="hr-HR" b="1" dirty="0"/>
              <a:t>„</a:t>
            </a:r>
            <a:r>
              <a:rPr lang="hr-HR" b="1" dirty="0" smtClean="0"/>
              <a:t>Čitamo </a:t>
            </a:r>
            <a:r>
              <a:rPr lang="hr-HR" b="1" dirty="0"/>
              <a:t>Kamova“</a:t>
            </a:r>
            <a:r>
              <a:rPr lang="hr-HR" dirty="0"/>
              <a:t> proglašena je 2001.g. najboljom predstavom na državnom  natjecanju </a:t>
            </a:r>
            <a:r>
              <a:rPr lang="hr-HR" dirty="0" err="1"/>
              <a:t>Lidrano</a:t>
            </a:r>
            <a:r>
              <a:rPr lang="hr-HR" dirty="0"/>
              <a:t> i izvedena je za svečanost zatvaranja pred prepunim Domom kulture u Novom Vinodolskom. </a:t>
            </a:r>
            <a:endParaRPr lang="hr-HR" dirty="0" smtClean="0"/>
          </a:p>
          <a:p>
            <a:r>
              <a:rPr lang="hr-HR" dirty="0" smtClean="0"/>
              <a:t>Predstava </a:t>
            </a:r>
            <a:r>
              <a:rPr lang="hr-HR" dirty="0"/>
              <a:t>je nastala na predlošku </a:t>
            </a:r>
            <a:r>
              <a:rPr lang="hr-HR" dirty="0" err="1"/>
              <a:t>Kamovljevih</a:t>
            </a:r>
            <a:r>
              <a:rPr lang="hr-HR" dirty="0"/>
              <a:t> novela i posebno njegove poezije. Posebnu draž predstavi dali su iznimno daroviti momci koji su na kraju </a:t>
            </a:r>
            <a:r>
              <a:rPr lang="hr-HR" dirty="0" smtClean="0"/>
              <a:t>„</a:t>
            </a:r>
            <a:r>
              <a:rPr lang="hr-HR" dirty="0" err="1" smtClean="0"/>
              <a:t>odrepali</a:t>
            </a:r>
            <a:r>
              <a:rPr lang="hr-HR" dirty="0"/>
              <a:t>“ jednu od </a:t>
            </a:r>
            <a:r>
              <a:rPr lang="hr-HR" dirty="0" smtClean="0"/>
              <a:t>najpoznatijih </a:t>
            </a:r>
            <a:r>
              <a:rPr lang="hr-HR" dirty="0" err="1" smtClean="0"/>
              <a:t>Kamovljevih</a:t>
            </a:r>
            <a:r>
              <a:rPr lang="hr-HR" dirty="0" smtClean="0"/>
              <a:t> </a:t>
            </a:r>
            <a:r>
              <a:rPr lang="hr-HR" dirty="0"/>
              <a:t>pjesama </a:t>
            </a:r>
            <a:r>
              <a:rPr lang="hr-HR" dirty="0" smtClean="0"/>
              <a:t>  </a:t>
            </a:r>
            <a:r>
              <a:rPr lang="hr-HR" i="1" dirty="0"/>
              <a:t>Post </a:t>
            </a:r>
            <a:r>
              <a:rPr lang="hr-HR" i="1" dirty="0" err="1"/>
              <a:t>Scriptum</a:t>
            </a:r>
            <a:r>
              <a:rPr lang="hr-HR" i="1" dirty="0"/>
              <a:t>.</a:t>
            </a:r>
            <a:endParaRPr lang="hr-HR" dirty="0"/>
          </a:p>
          <a:p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400" dirty="0"/>
              <a:t/>
            </a:r>
            <a:br>
              <a:rPr lang="hr-HR" sz="2400" dirty="0"/>
            </a:br>
            <a:r>
              <a:rPr lang="hr-HR" sz="2000" dirty="0" smtClean="0"/>
              <a:t>Dramski </a:t>
            </a:r>
            <a:r>
              <a:rPr lang="hr-HR" sz="2000" dirty="0"/>
              <a:t>odgoj kao poticaj za čitanje</a:t>
            </a:r>
          </a:p>
        </p:txBody>
      </p:sp>
      <p:pic>
        <p:nvPicPr>
          <p:cNvPr id="5" name="Rezervirano mjesto sadržaja 3" descr="dorada 005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01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lazno strujanje">
  <a:themeElements>
    <a:clrScheme name="Mlazno strujanj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Mlazno strujanje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lazno strujanje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545</TotalTime>
  <Words>1487</Words>
  <Application>Microsoft Office PowerPoint</Application>
  <PresentationFormat>On-screen Show (4:3)</PresentationFormat>
  <Paragraphs>90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Georgia</vt:lpstr>
      <vt:lpstr>Trebuchet MS</vt:lpstr>
      <vt:lpstr>Mlazno strujanje</vt:lpstr>
      <vt:lpstr>Dramski odgoj kao poticaj za čitanje</vt:lpstr>
      <vt:lpstr>  Dramski odgoj kao poticaj za čitanje</vt:lpstr>
      <vt:lpstr>  Dramski odgoj kao poticaj za čitanje</vt:lpstr>
      <vt:lpstr>  Dramski odgoj kao poticaj za čitanje</vt:lpstr>
      <vt:lpstr>  Dramski odgoj kao poticaj za čitanje</vt:lpstr>
      <vt:lpstr>Dramski odgoj kao poticaj za čitanje</vt:lpstr>
      <vt:lpstr>PowerPoint Presentation</vt:lpstr>
      <vt:lpstr>  Dramski odgoj kao poticaj za čitanje</vt:lpstr>
      <vt:lpstr>  Dramski odgoj kao poticaj za čitanje</vt:lpstr>
      <vt:lpstr>   Dramski odgoj kao poticaj za čitanje</vt:lpstr>
      <vt:lpstr>Dramski odgoj kao poticaj za čitanje</vt:lpstr>
      <vt:lpstr>  Dramski odgoj kao poticaj za čitanje</vt:lpstr>
      <vt:lpstr>    Dramski odgoj kao poticaj za čitanje</vt:lpstr>
      <vt:lpstr>    Dramski odgoj kao poticaj za čitanje</vt:lpstr>
      <vt:lpstr>   Dramski odgoj kao poticaj za čitanje</vt:lpstr>
      <vt:lpstr>    Dramski odgoj kao poticaj za čitanje</vt:lpstr>
      <vt:lpstr>    Dramski odgoj kao poticaj za čitanje</vt:lpstr>
      <vt:lpstr>    Dramski odgoj kao poticaj za čitanje</vt:lpstr>
      <vt:lpstr>    Dramski odgoj kao poticaj za čitanje</vt:lpstr>
      <vt:lpstr>    Dramski odgoj kao poticaj za čitanje</vt:lpstr>
      <vt:lpstr>Dramski odgoj kao poticaj za čitanje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Dramski odgoj kao poticaj za čitanje</dc:title>
  <dc:creator>Madlen</dc:creator>
  <cp:lastModifiedBy>Boris Badurina</cp:lastModifiedBy>
  <cp:revision>43</cp:revision>
  <dcterms:created xsi:type="dcterms:W3CDTF">2016-09-06T10:37:04Z</dcterms:created>
  <dcterms:modified xsi:type="dcterms:W3CDTF">2016-10-18T11:41:18Z</dcterms:modified>
</cp:coreProperties>
</file>