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57" r:id="rId1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697B"/>
    <a:srgbClr val="DC0886"/>
    <a:srgbClr val="A14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94" y="4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t>2.10.2016</a:t>
            </a:fld>
            <a:endParaRPr lang="sl-SI"/>
          </a:p>
        </p:txBody>
      </p:sp>
      <p:sp>
        <p:nvSpPr>
          <p:cNvPr id="20" name="Ograda no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10" name="Ograda številke diapoz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t>‹#›</a:t>
            </a:fld>
            <a:endParaRPr lang="sl-SI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t>2.10.2016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t>2.10.2016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t>2.10.2016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t>2.10.2016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t>2.10.2016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t>2.10.2016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t>2.10.2016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t>2.10.2016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t>‹#›</a:t>
            </a:fld>
            <a:endParaRPr lang="sl-SI"/>
          </a:p>
        </p:txBody>
      </p:sp>
      <p:sp>
        <p:nvSpPr>
          <p:cNvPr id="6" name="Pravoko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t>2.10.2016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t>2.10.2016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t>‹#›</a:t>
            </a:fld>
            <a:endParaRPr lang="sl-SI"/>
          </a:p>
        </p:txBody>
      </p:sp>
      <p:sp>
        <p:nvSpPr>
          <p:cNvPr id="8" name="Pravoko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9" name="Diagram poteka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agram poteka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of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Ograda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Ograda besedil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24" name="Ograda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4F03F37-2234-4E87-B7FF-14B392BC7E57}" type="datetimeFigureOut">
              <a:rPr lang="sl-SI" smtClean="0"/>
              <a:t>2.10.2016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BF6D6DD-E1E7-40A6-9326-4BBA8A389F86}" type="slidenum">
              <a:rPr lang="sl-SI" smtClean="0"/>
              <a:t>‹#›</a:t>
            </a:fld>
            <a:endParaRPr lang="sl-SI"/>
          </a:p>
        </p:txBody>
      </p:sp>
      <p:sp>
        <p:nvSpPr>
          <p:cNvPr id="15" name="Pravoko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9552" y="44624"/>
            <a:ext cx="8496944" cy="3384376"/>
          </a:xfrm>
        </p:spPr>
        <p:txBody>
          <a:bodyPr>
            <a:noAutofit/>
          </a:bodyPr>
          <a:lstStyle/>
          <a:p>
            <a:pPr algn="ctr"/>
            <a:r>
              <a:rPr lang="sl-SI" sz="3300" b="1" dirty="0" smtClean="0">
                <a:solidFill>
                  <a:srgbClr val="78697B"/>
                </a:solidFill>
                <a:latin typeface="Garamond" pitchFamily="18" charset="0"/>
              </a:rPr>
              <a:t/>
            </a:r>
            <a:br>
              <a:rPr lang="sl-SI" sz="3300" b="1" dirty="0" smtClean="0">
                <a:solidFill>
                  <a:srgbClr val="78697B"/>
                </a:solidFill>
                <a:latin typeface="Garamond" pitchFamily="18" charset="0"/>
              </a:rPr>
            </a:br>
            <a:r>
              <a:rPr lang="sl-SI" sz="3300" b="1" dirty="0">
                <a:solidFill>
                  <a:srgbClr val="78697B"/>
                </a:solidFill>
                <a:latin typeface="Garamond" pitchFamily="18" charset="0"/>
              </a:rPr>
              <a:t/>
            </a:r>
            <a:br>
              <a:rPr lang="sl-SI" sz="3300" b="1" dirty="0">
                <a:solidFill>
                  <a:srgbClr val="78697B"/>
                </a:solidFill>
                <a:latin typeface="Garamond" pitchFamily="18" charset="0"/>
              </a:rPr>
            </a:br>
            <a:r>
              <a:rPr lang="hr-HR" sz="3300" b="1" dirty="0" smtClean="0">
                <a:solidFill>
                  <a:srgbClr val="78697B"/>
                </a:solidFill>
                <a:latin typeface="Garamond" pitchFamily="18" charset="0"/>
              </a:rPr>
              <a:t>ODGOJNO-OBRAZOVNI RAD </a:t>
            </a:r>
            <a:br>
              <a:rPr lang="hr-HR" sz="3300" b="1" dirty="0" smtClean="0">
                <a:solidFill>
                  <a:srgbClr val="78697B"/>
                </a:solidFill>
                <a:latin typeface="Garamond" pitchFamily="18" charset="0"/>
              </a:rPr>
            </a:br>
            <a:r>
              <a:rPr lang="hr-HR" sz="3300" b="1" dirty="0" smtClean="0">
                <a:solidFill>
                  <a:srgbClr val="78697B"/>
                </a:solidFill>
                <a:latin typeface="Garamond" pitchFamily="18" charset="0"/>
              </a:rPr>
              <a:t>S DAROVITIM UČENICIMA</a:t>
            </a:r>
            <a:br>
              <a:rPr lang="hr-HR" sz="3300" b="1" dirty="0" smtClean="0">
                <a:solidFill>
                  <a:srgbClr val="78697B"/>
                </a:solidFill>
                <a:latin typeface="Garamond" pitchFamily="18" charset="0"/>
              </a:rPr>
            </a:br>
            <a:r>
              <a:rPr lang="hr-HR" sz="3300" b="1" dirty="0" smtClean="0">
                <a:solidFill>
                  <a:srgbClr val="78697B"/>
                </a:solidFill>
                <a:latin typeface="Garamond" pitchFamily="18" charset="0"/>
              </a:rPr>
              <a:t>NA PRVOJ GIMNAZIJI MARIBOR</a:t>
            </a:r>
            <a:br>
              <a:rPr lang="hr-HR" sz="3300" b="1" dirty="0" smtClean="0">
                <a:solidFill>
                  <a:srgbClr val="78697B"/>
                </a:solidFill>
                <a:latin typeface="Garamond" pitchFamily="18" charset="0"/>
              </a:rPr>
            </a:br>
            <a:r>
              <a:rPr lang="hr-HR" sz="3300" b="1" dirty="0" smtClean="0">
                <a:solidFill>
                  <a:srgbClr val="78697B"/>
                </a:solidFill>
                <a:latin typeface="Garamond" pitchFamily="18" charset="0"/>
              </a:rPr>
              <a:t/>
            </a:r>
            <a:br>
              <a:rPr lang="hr-HR" sz="3300" b="1" dirty="0" smtClean="0">
                <a:solidFill>
                  <a:srgbClr val="78697B"/>
                </a:solidFill>
                <a:latin typeface="Garamond" pitchFamily="18" charset="0"/>
              </a:rPr>
            </a:br>
            <a:r>
              <a:rPr lang="hr-HR" sz="3200" b="1" dirty="0" smtClean="0">
                <a:solidFill>
                  <a:srgbClr val="78697B"/>
                </a:solidFill>
                <a:latin typeface="Garamond" panose="02020404030301010803" pitchFamily="18" charset="0"/>
              </a:rPr>
              <a:t>Zašto bi ih učili hodati ako mogu letjeti?</a:t>
            </a:r>
            <a:r>
              <a:rPr lang="hr-HR" sz="3600" dirty="0" smtClean="0">
                <a:solidFill>
                  <a:srgbClr val="78697B"/>
                </a:solidFill>
              </a:rPr>
              <a:t/>
            </a:r>
            <a:br>
              <a:rPr lang="hr-HR" sz="3600" dirty="0" smtClean="0">
                <a:solidFill>
                  <a:srgbClr val="78697B"/>
                </a:solidFill>
              </a:rPr>
            </a:br>
            <a:r>
              <a:rPr lang="sl-SI" sz="3300" b="1" dirty="0" smtClean="0">
                <a:solidFill>
                  <a:srgbClr val="78697B"/>
                </a:solidFill>
                <a:latin typeface="Garamond" pitchFamily="18" charset="0"/>
              </a:rPr>
              <a:t> </a:t>
            </a:r>
            <a:endParaRPr lang="sl-SI" sz="3300" b="1" dirty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9552" y="3429000"/>
            <a:ext cx="8299648" cy="34290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sl-SI" sz="2800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7. </a:t>
            </a:r>
            <a:r>
              <a:rPr lang="sl-SI" sz="2800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okrugli</a:t>
            </a:r>
            <a:r>
              <a:rPr lang="sl-SI" sz="2800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stol </a:t>
            </a:r>
            <a:r>
              <a:rPr lang="sl-SI" sz="2800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za </a:t>
            </a:r>
            <a:r>
              <a:rPr lang="sl-SI" sz="2800" dirty="0" err="1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školske</a:t>
            </a:r>
            <a:r>
              <a:rPr lang="sl-SI" sz="2800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800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knjižnice </a:t>
            </a:r>
          </a:p>
          <a:p>
            <a:pPr algn="ctr"/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ŠKOLSKA KNJIŽNICA + darovitost = darovitost</a:t>
            </a:r>
            <a:r>
              <a:rPr lang="sl-SI" sz="2800" b="1" baseline="30000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2</a:t>
            </a:r>
            <a:endParaRPr lang="sl-SI" sz="2800" b="1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algn="ctr"/>
            <a:endParaRPr lang="sl-SI" sz="2800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algn="ctr"/>
            <a:r>
              <a:rPr lang="sl-SI" sz="2800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Krapina, 3. listopada 2016</a:t>
            </a:r>
            <a:endParaRPr lang="sl-SI" sz="2800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algn="r"/>
            <a:endParaRPr lang="sl-SI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algn="r"/>
            <a:endParaRPr lang="sl-SI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algn="r"/>
            <a:endParaRPr lang="sl-SI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algn="ctr"/>
            <a:r>
              <a:rPr lang="sl-SI" sz="3000" b="1" dirty="0" smtClean="0">
                <a:solidFill>
                  <a:srgbClr val="78697B"/>
                </a:solidFill>
                <a:latin typeface="Garamond" pitchFamily="18" charset="0"/>
              </a:rPr>
              <a:t>Metka Kostanjevec, prof. slov., viš. bibl.</a:t>
            </a:r>
          </a:p>
          <a:p>
            <a:pPr algn="ctr"/>
            <a:r>
              <a:rPr lang="sl-SI" sz="3000" b="1" dirty="0" smtClean="0">
                <a:solidFill>
                  <a:srgbClr val="78697B"/>
                </a:solidFill>
                <a:latin typeface="Garamond" pitchFamily="18" charset="0"/>
              </a:rPr>
              <a:t>vodja šolske knjižnice Prve gimnazije Maribor </a:t>
            </a:r>
            <a:r>
              <a:rPr lang="sl-SI" dirty="0" smtClean="0">
                <a:solidFill>
                  <a:srgbClr val="78697B"/>
                </a:solidFill>
                <a:latin typeface="Garamond" pitchFamily="18" charset="0"/>
              </a:rPr>
              <a:t>   </a:t>
            </a:r>
          </a:p>
          <a:p>
            <a:endParaRPr lang="sl-SI" dirty="0" smtClean="0">
              <a:latin typeface="Garamond" pitchFamily="18" charset="0"/>
            </a:endParaRPr>
          </a:p>
          <a:p>
            <a:endParaRPr lang="sl-SI" dirty="0">
              <a:latin typeface="Garamond" pitchFamily="18" charset="0"/>
            </a:endParaRPr>
          </a:p>
        </p:txBody>
      </p:sp>
      <p:pic>
        <p:nvPicPr>
          <p:cNvPr id="11" name="Picture 1" descr="http://www.pgmb.si/wp-content/themes/delicate/slike/logo_226x19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011" y="-135396"/>
            <a:ext cx="1652990" cy="14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36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576064"/>
          </a:xfrm>
        </p:spPr>
        <p:txBody>
          <a:bodyPr>
            <a:normAutofit fontScale="90000"/>
          </a:bodyPr>
          <a:lstStyle/>
          <a:p>
            <a:r>
              <a:rPr lang="sl-SI" sz="3200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VIRI</a:t>
            </a:r>
            <a:endParaRPr lang="sl-SI" sz="3200" b="1" dirty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899592" y="548680"/>
            <a:ext cx="8136904" cy="6192688"/>
          </a:xfrm>
        </p:spPr>
        <p:txBody>
          <a:bodyPr>
            <a:normAutofit fontScale="85000" lnSpcReduction="10000"/>
          </a:bodyPr>
          <a:lstStyle/>
          <a:p>
            <a:endParaRPr lang="sl-SI" sz="2000" i="1" dirty="0" smtClean="0">
              <a:latin typeface="Garamond" pitchFamily="18" charset="0"/>
            </a:endParaRPr>
          </a:p>
          <a:p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AŽMAN, Tatjana et </a:t>
            </a:r>
            <a:r>
              <a:rPr lang="sl-SI" sz="2000" dirty="0" err="1">
                <a:solidFill>
                  <a:schemeClr val="bg2">
                    <a:lumMod val="75000"/>
                  </a:schemeClr>
                </a:solidFill>
              </a:rPr>
              <a:t>al</a:t>
            </a:r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. 2015. Delo z nadarjenimi v šolah: »Nadarjenost je dar« – dve desetletji načrtnega razvijanja nadarjenosti pri gimnazijkah in gimnazijcih. </a:t>
            </a:r>
            <a:r>
              <a:rPr lang="sl-SI" sz="2000" b="1" i="1" dirty="0">
                <a:solidFill>
                  <a:schemeClr val="bg2">
                    <a:lumMod val="75000"/>
                  </a:schemeClr>
                </a:solidFill>
              </a:rPr>
              <a:t>Šolsko svetovalno delo: revija za svetovalne delavce v vrtcih, šolah in domovih,</a:t>
            </a:r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 let. 19, št. 3/4, str. 46–56.</a:t>
            </a:r>
          </a:p>
          <a:p>
            <a:r>
              <a:rPr lang="sl-SI" sz="2000" b="1" i="1" dirty="0">
                <a:solidFill>
                  <a:schemeClr val="bg2">
                    <a:lumMod val="75000"/>
                  </a:schemeClr>
                </a:solidFill>
              </a:rPr>
              <a:t>Bela knjiga o vzgoji in izobraževanju v Republiki Sloveniji.</a:t>
            </a:r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 1995. Ljubljana: Ministrstvo za šolstvo in šport.</a:t>
            </a:r>
          </a:p>
          <a:p>
            <a:r>
              <a:rPr lang="sl-SI" sz="2000" b="1" i="1" dirty="0">
                <a:solidFill>
                  <a:schemeClr val="bg2">
                    <a:lumMod val="75000"/>
                  </a:schemeClr>
                </a:solidFill>
              </a:rPr>
              <a:t>Bela knjiga o vzgoji in izobraževanju v Republiki Sloveniji.</a:t>
            </a:r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 2011. Ljubljana: Ministrstvo za šolstvo in šport.</a:t>
            </a:r>
          </a:p>
          <a:p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BRAČIČ Bračko, Ksenija. 2015. Delo z nadarjenimi v šolah: Delo z nadarjenimi bogati tudi učitelja – pogled učiteljice na prehojeno pot. </a:t>
            </a:r>
            <a:r>
              <a:rPr lang="sl-SI" sz="2000" b="1" i="1" dirty="0">
                <a:solidFill>
                  <a:schemeClr val="bg2">
                    <a:lumMod val="75000"/>
                  </a:schemeClr>
                </a:solidFill>
              </a:rPr>
              <a:t>Šolsko svetovalno delo: revija za svetovalne delavce v vrtcih, šolah in domovih,</a:t>
            </a:r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 let. 19, št. 3/4, str. 46–56.</a:t>
            </a:r>
          </a:p>
          <a:p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DOMITER Protner, Ksenija. 2015. Nadarjeni v slovenskih šolah: Različni vidiki nadarjenosti in nadarjeni v slovenskih šolah. </a:t>
            </a:r>
            <a:r>
              <a:rPr lang="sl-SI" sz="2000" b="1" i="1" dirty="0">
                <a:solidFill>
                  <a:schemeClr val="bg2">
                    <a:lumMod val="75000"/>
                  </a:schemeClr>
                </a:solidFill>
              </a:rPr>
              <a:t>Šolsko svetovalno delo: revija za svetovalne delavce v vrtcih, šolah in domovih,</a:t>
            </a:r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 let. 19, št. 1/2, str. 4–13.</a:t>
            </a:r>
          </a:p>
          <a:p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JURIŠEVIČ, Mojca. 2012. </a:t>
            </a:r>
            <a:r>
              <a:rPr lang="sl-SI" sz="2000" b="1" i="1" dirty="0">
                <a:solidFill>
                  <a:schemeClr val="bg2">
                    <a:lumMod val="75000"/>
                  </a:schemeClr>
                </a:solidFill>
              </a:rPr>
              <a:t>Nadarjeni učenci v slovenski šoli: analiza ključnih dejavnikov zagotavljanja kakovosti znanja v vzgojno-izobraževalnem sistemu.</a:t>
            </a:r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 1. izd., 1. natis. Ljubljana: Pedagoška fakulteta.</a:t>
            </a:r>
          </a:p>
          <a:p>
            <a:r>
              <a:rPr lang="sl-SI" sz="2000" b="1" i="1" dirty="0">
                <a:solidFill>
                  <a:schemeClr val="bg2">
                    <a:lumMod val="75000"/>
                  </a:schemeClr>
                </a:solidFill>
              </a:rPr>
              <a:t>Koncept vzgojno-izobraževalnega dela z nadarjenimi dijaki v srednjem izobraževanju.</a:t>
            </a:r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 2007. Dostop: www.zrss.si/doc/210911154359_</a:t>
            </a:r>
            <a:r>
              <a:rPr lang="sl-SI" sz="2000" b="1" dirty="0">
                <a:solidFill>
                  <a:schemeClr val="bg2">
                    <a:lumMod val="75000"/>
                  </a:schemeClr>
                </a:solidFill>
              </a:rPr>
              <a:t>koncept</a:t>
            </a:r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_viz_nad_srednje_marec_07.doc.</a:t>
            </a:r>
          </a:p>
          <a:p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KUKANJA-Gabrijelčič, Mojca. 2015. </a:t>
            </a:r>
            <a:r>
              <a:rPr lang="sl-SI" sz="2000" b="1" i="1" dirty="0">
                <a:solidFill>
                  <a:schemeClr val="bg2">
                    <a:lumMod val="75000"/>
                  </a:schemeClr>
                </a:solidFill>
              </a:rPr>
              <a:t>Nadarjeni in talentirani učenci: med poslanstvom in odgovornostjo.</a:t>
            </a:r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 Koper: Univerzitetna založba </a:t>
            </a:r>
            <a:r>
              <a:rPr lang="sl-SI" sz="2000" dirty="0" err="1">
                <a:solidFill>
                  <a:schemeClr val="bg2">
                    <a:lumMod val="75000"/>
                  </a:schemeClr>
                </a:solidFill>
              </a:rPr>
              <a:t>Annales</a:t>
            </a:r>
            <a:r>
              <a:rPr lang="sl-SI" sz="2000" dirty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537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600" y="44624"/>
            <a:ext cx="8172400" cy="1656184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78697B"/>
                </a:solidFill>
                <a:latin typeface="Garamond" panose="02020404030301010803" pitchFamily="18" charset="0"/>
              </a:rPr>
              <a:t>Zakonodavstvo na području odgoje i obrazovanja darovitih učenika u Republici Sloveniji</a:t>
            </a:r>
            <a:endParaRPr lang="hr-HR" dirty="0">
              <a:solidFill>
                <a:srgbClr val="78697B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971600" y="1844824"/>
            <a:ext cx="7962088" cy="50131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Ustav Republike Slovenije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Bijela knjiga o odgoju i obrazovanju u Republici Sloveniji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Zakon o obrazovanju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Zakon o gimnaziji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Koncept obrazovnog rada s darovitim učenicima u srednjoškolskom obrazovanju</a:t>
            </a:r>
          </a:p>
          <a:p>
            <a:pPr>
              <a:buFont typeface="Arial" panose="020B0604020202020204" pitchFamily="34" charset="0"/>
              <a:buChar char="•"/>
            </a:pPr>
            <a:endParaRPr lang="sl-SI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24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b="1" dirty="0">
                <a:solidFill>
                  <a:srgbClr val="78697B"/>
                </a:solidFill>
                <a:latin typeface="Garamond" pitchFamily="18" charset="0"/>
              </a:rPr>
              <a:t>Definicija darovitih </a:t>
            </a:r>
            <a:r>
              <a:rPr lang="sl-SI" sz="4400" b="1" dirty="0" smtClean="0">
                <a:solidFill>
                  <a:srgbClr val="78697B"/>
                </a:solidFill>
                <a:latin typeface="Garamond" pitchFamily="18" charset="0"/>
              </a:rPr>
              <a:t>učenika (Koncept 1999)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93568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hr-HR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82296" indent="0">
              <a:buNone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To su daroviti i talentirani učenici koji imaju stvarno visoke sposobnosti i kapacitete za vrhunska dostignuća. Oni iskazuju vrhunske rezultate na područjima:</a:t>
            </a:r>
          </a:p>
          <a:p>
            <a:pPr marL="82296" indent="0">
              <a:buNone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   * cjelokupnih intelektualnih sposobnosti,</a:t>
            </a:r>
          </a:p>
          <a:p>
            <a:pPr marL="82296" indent="0">
              <a:buNone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   * specifičnih sposobnosti i kapaciteta učenja,</a:t>
            </a:r>
          </a:p>
          <a:p>
            <a:pPr marL="82296" indent="0">
              <a:buNone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   * produktivnog i kreativnog mišljenja,</a:t>
            </a:r>
          </a:p>
          <a:p>
            <a:pPr marL="82296" indent="0">
              <a:buNone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   * voditeljskih sposobnosti,</a:t>
            </a:r>
          </a:p>
          <a:p>
            <a:pPr marL="82296" indent="0">
              <a:buNone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   * umjetničkih sposobnosti,</a:t>
            </a:r>
          </a:p>
          <a:p>
            <a:pPr marL="82296" indent="0">
              <a:buNone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   * psihomotornih sposobnosti.</a:t>
            </a:r>
            <a:endParaRPr lang="hr-HR" dirty="0">
              <a:solidFill>
                <a:schemeClr val="bg2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7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78697B"/>
                </a:solidFill>
                <a:latin typeface="Garamond" panose="02020404030301010803" pitchFamily="18" charset="0"/>
              </a:rPr>
              <a:t>Identifikacija darovitih učenika</a:t>
            </a:r>
            <a:endParaRPr lang="sl-SI" b="1" dirty="0">
              <a:solidFill>
                <a:srgbClr val="78697B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99592" y="1447800"/>
            <a:ext cx="8136904" cy="5365576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U postupku otkrivanja darovitih učenika u RS sudjeluju profesori, školska savjetnica, roditelji i ponekad i vanjski stručnjaci. Model otkrivanja uključuje: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b="1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evidentiranje</a:t>
            </a: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 – </a:t>
            </a:r>
            <a:r>
              <a:rPr lang="hr-HR" sz="2800" dirty="0" smtClean="0">
                <a:solidFill>
                  <a:srgbClr val="78697B"/>
                </a:solidFill>
                <a:latin typeface="Garamond" panose="02020404030301010803" pitchFamily="18" charset="0"/>
              </a:rPr>
              <a:t>kriteriji su: školski uspjeh, izvanredna dostignuća na likovnom, glazbenom, tehničkom, sportskom </a:t>
            </a:r>
            <a:r>
              <a:rPr lang="hr-HR" sz="2800" dirty="0" err="1" smtClean="0">
                <a:solidFill>
                  <a:srgbClr val="78697B"/>
                </a:solidFill>
                <a:latin typeface="Garamond" panose="02020404030301010803" pitchFamily="18" charset="0"/>
              </a:rPr>
              <a:t>etc</a:t>
            </a:r>
            <a:r>
              <a:rPr lang="hr-HR" sz="2800" dirty="0" smtClean="0">
                <a:solidFill>
                  <a:srgbClr val="78697B"/>
                </a:solidFill>
                <a:latin typeface="Garamond" panose="02020404030301010803" pitchFamily="18" charset="0"/>
              </a:rPr>
              <a:t>. području, mišljenje profesora, takmičenja, hobiji, mišljenje školske savjetnice)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b="1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identifikaciju </a:t>
            </a: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– </a:t>
            </a:r>
            <a:r>
              <a:rPr lang="hr-HR" dirty="0" smtClean="0">
                <a:solidFill>
                  <a:srgbClr val="78697B"/>
                </a:solidFill>
                <a:latin typeface="Garamond" panose="02020404030301010803" pitchFamily="18" charset="0"/>
              </a:rPr>
              <a:t>test kreativnosti, test inteligencije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b="1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obavještavanje roditelja i njihovo mišljenje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056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008112"/>
          </a:xfrm>
        </p:spPr>
        <p:txBody>
          <a:bodyPr/>
          <a:lstStyle/>
          <a:p>
            <a:r>
              <a:rPr lang="sl-SI" dirty="0" smtClean="0">
                <a:solidFill>
                  <a:srgbClr val="78697B"/>
                </a:solidFill>
                <a:latin typeface="Garamond" panose="02020404030301010803" pitchFamily="18" charset="0"/>
              </a:rPr>
              <a:t>Na </a:t>
            </a:r>
            <a:r>
              <a:rPr lang="sl-SI" dirty="0" err="1" smtClean="0">
                <a:solidFill>
                  <a:srgbClr val="78697B"/>
                </a:solidFill>
                <a:latin typeface="Garamond" panose="02020404030301010803" pitchFamily="18" charset="0"/>
              </a:rPr>
              <a:t>Prvoj</a:t>
            </a:r>
            <a:r>
              <a:rPr lang="sl-SI" dirty="0" smtClean="0">
                <a:solidFill>
                  <a:srgbClr val="78697B"/>
                </a:solidFill>
                <a:latin typeface="Garamond" panose="02020404030301010803" pitchFamily="18" charset="0"/>
              </a:rPr>
              <a:t> gimnaziji Maribor …</a:t>
            </a:r>
            <a:endParaRPr lang="sl-SI" dirty="0">
              <a:solidFill>
                <a:srgbClr val="78697B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99592" y="1124744"/>
            <a:ext cx="8136904" cy="5616624"/>
          </a:xfrm>
        </p:spPr>
        <p:txBody>
          <a:bodyPr>
            <a:normAutofit fontScale="62500" lnSpcReduction="20000"/>
          </a:bodyPr>
          <a:lstStyle/>
          <a:p>
            <a:r>
              <a:rPr lang="hr-HR" sz="3600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 … pratimo osnovne smjernice </a:t>
            </a:r>
            <a:r>
              <a:rPr lang="hr-HR" sz="3600" i="1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Koncepta obrazovnog rada s darovitim učenicima u srednjoškolskom obrazovanju </a:t>
            </a:r>
            <a:r>
              <a:rPr lang="hr-HR" sz="3600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(2007).</a:t>
            </a:r>
          </a:p>
          <a:p>
            <a:r>
              <a:rPr lang="hr-HR" sz="3600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U školi smo formirali </a:t>
            </a:r>
            <a:r>
              <a:rPr lang="hr-HR" sz="3600" b="1" dirty="0" smtClean="0">
                <a:solidFill>
                  <a:srgbClr val="78697B"/>
                </a:solidFill>
                <a:latin typeface="Garamond" panose="02020404030301010803" pitchFamily="18" charset="0"/>
              </a:rPr>
              <a:t>tim za rad s darovitim učenicima</a:t>
            </a:r>
            <a:r>
              <a:rPr lang="hr-HR" sz="3600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, koji je zadužen za razvoj, promicanje i unapređenje rada s talentiranima, predložiti izmjene i poboljšanja. U njemu su:</a:t>
            </a:r>
          </a:p>
          <a:p>
            <a:pPr marL="82296" indent="0">
              <a:buNone/>
            </a:pPr>
            <a:r>
              <a:rPr lang="hr-HR" sz="3600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* </a:t>
            </a:r>
            <a:r>
              <a:rPr lang="hr-HR" sz="3600" b="1" dirty="0" smtClean="0">
                <a:solidFill>
                  <a:srgbClr val="78697B"/>
                </a:solidFill>
                <a:latin typeface="Garamond" panose="02020404030301010803" pitchFamily="18" charset="0"/>
              </a:rPr>
              <a:t>savjetnica</a:t>
            </a:r>
            <a:r>
              <a:rPr lang="hr-HR" sz="3600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, koja je koordinatorica za rad s darovitim učenicima, drži popis talentiranih, odgovorna je za proces identifikacije i registracije tih učenika, priprema planove i izvješća, prikuplja podatke, koordinira rad nastavnika i učitelja razredne nastave;</a:t>
            </a:r>
          </a:p>
          <a:p>
            <a:pPr>
              <a:buFont typeface="Arial" panose="020B0604020202020204" pitchFamily="34" charset="0"/>
              <a:buChar char="•"/>
            </a:pPr>
            <a:endParaRPr lang="hr-HR" sz="3600" dirty="0" smtClean="0">
              <a:solidFill>
                <a:schemeClr val="bg2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hr-HR" sz="3600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* </a:t>
            </a:r>
            <a:r>
              <a:rPr lang="hr-HR" sz="3600" b="1" dirty="0" smtClean="0">
                <a:solidFill>
                  <a:srgbClr val="78697B"/>
                </a:solidFill>
                <a:latin typeface="Garamond" panose="02020404030301010803" pitchFamily="18" charset="0"/>
              </a:rPr>
              <a:t>profesori, razredni nastavnici</a:t>
            </a:r>
            <a:r>
              <a:rPr lang="hr-HR" sz="3600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, koji su odgovorni za integraciju nadarenih učenika, surađuju s koordinatoricom i s profesorima mentorima talentiranih;</a:t>
            </a:r>
          </a:p>
          <a:p>
            <a:pPr>
              <a:buFont typeface="Arial" panose="020B0604020202020204" pitchFamily="34" charset="0"/>
              <a:buChar char="•"/>
            </a:pPr>
            <a:endParaRPr lang="hr-HR" sz="3600" dirty="0" smtClean="0">
              <a:solidFill>
                <a:schemeClr val="bg2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hr-HR" sz="3600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* </a:t>
            </a:r>
            <a:r>
              <a:rPr lang="hr-HR" sz="3600" b="1" dirty="0" smtClean="0">
                <a:solidFill>
                  <a:srgbClr val="78697B"/>
                </a:solidFill>
                <a:latin typeface="Garamond" panose="02020404030301010803" pitchFamily="18" charset="0"/>
              </a:rPr>
              <a:t>profesori mentori </a:t>
            </a:r>
            <a:r>
              <a:rPr lang="hr-HR" sz="3600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talentiranih učenika koji pripremaju personalizirane programe za darovite, nude besprijekornu uslugu i tijekom nastave i izvan nje prate uključivanje pojedinih učenika u ponuđenim aktivnostima i njihov napredak.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73513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1143000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78697B"/>
                </a:solidFill>
                <a:latin typeface="Garamond" panose="02020404030301010803" pitchFamily="18" charset="0"/>
              </a:rPr>
              <a:t>Uloga školskih knjižničara u sudjelovanju s profesorima i vanjskim institucijama …</a:t>
            </a:r>
            <a:endParaRPr lang="hr-HR" dirty="0">
              <a:solidFill>
                <a:srgbClr val="78697B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99592" y="1447800"/>
            <a:ext cx="8244408" cy="529356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mentore i učenike redovno informiramo i savjetujemo im u odabiru i kupnji dodatnih materijala za individualni i grupni studij;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organiziramo predavanja vanjskih stručnjaka;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 provodimo dodatne aktivnosti u okviru obveznih izbornih predmeta (čitaonica, knjižničarski klub, kreativno pisanje);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pripremamo učenike </a:t>
            </a:r>
            <a:r>
              <a:rPr lang="hr-HR" dirty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z</a:t>
            </a: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a državno takmičenje iz slovenskog jezika (</a:t>
            </a:r>
            <a:r>
              <a:rPr lang="hr-HR" dirty="0" err="1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Cankarjevo</a:t>
            </a: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hr-HR" dirty="0" err="1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tekmovanje</a:t>
            </a: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provodimo pojedinačne lekcije za darovite učenike</a:t>
            </a:r>
          </a:p>
          <a:p>
            <a:endParaRPr lang="sl-SI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594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922114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78697B"/>
                </a:solidFill>
                <a:latin typeface="Garamond" panose="02020404030301010803" pitchFamily="18" charset="0"/>
              </a:rPr>
              <a:t>Uloga školskih knjižničara u sudjelovanju s profesorima i vanjskim institucijama …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99592" y="1556792"/>
            <a:ext cx="8244408" cy="5184576"/>
          </a:xfrm>
        </p:spPr>
        <p:txBody>
          <a:bodyPr>
            <a:normAutofit fontScale="92500" lnSpcReduction="20000"/>
          </a:bodyPr>
          <a:lstStyle/>
          <a:p>
            <a:r>
              <a:rPr lang="hr-HR" dirty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p</a:t>
            </a: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ripremamo učenike </a:t>
            </a:r>
            <a:r>
              <a:rPr lang="hr-HR" dirty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z</a:t>
            </a: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a najrazličitije literarne konkurse, natječaje, čitalačke maratone </a:t>
            </a:r>
            <a:r>
              <a:rPr lang="hr-HR" dirty="0" err="1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etc</a:t>
            </a: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.;</a:t>
            </a:r>
          </a:p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pratimo, slijedimo i koordiniramo mnoge narodne i međunarodne projekte;</a:t>
            </a:r>
          </a:p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za učenike organiziramo radionice, kako dobro napisati prijave, treniramo javni nastup;</a:t>
            </a:r>
          </a:p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organiziramo kampove i vikende za talentirane;</a:t>
            </a:r>
          </a:p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…</a:t>
            </a:r>
          </a:p>
          <a:p>
            <a:pPr marL="82296" indent="0">
              <a:buNone/>
            </a:pP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Na kraju školske godine na temelju prikupljenih anketnih upitnika od strane roditelja, učenika i profesora mentora, svi analiziramo svoj rad i dogovorimo smjernice za rad u budućnosti.</a:t>
            </a:r>
          </a:p>
          <a:p>
            <a:pPr marL="82296" indent="0">
              <a:buNone/>
            </a:pPr>
            <a:endParaRPr lang="hr-HR" dirty="0">
              <a:solidFill>
                <a:schemeClr val="bg2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73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20080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78697B"/>
                </a:solidFill>
                <a:latin typeface="Garamond" panose="02020404030301010803" pitchFamily="18" charset="0"/>
              </a:rPr>
              <a:t>Kritike</a:t>
            </a:r>
            <a:endParaRPr lang="sl-SI" dirty="0">
              <a:solidFill>
                <a:srgbClr val="78697B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43608" y="836712"/>
            <a:ext cx="7992888" cy="5904656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U RS nemamo ujedinjenog modela učenja za poučavanje darovitih učenika;</a:t>
            </a:r>
          </a:p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najviše se s darovitim učenicima radi na principu diferencijacije učenja, individualno ili u sklopu najrazličitijih tako zvanih obogaćenih programa;</a:t>
            </a:r>
          </a:p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 kompetencija profesora za prepoznavanje, ocjenjivanje i odgojno-obrazovni rad s darovitim učenicima;</a:t>
            </a:r>
          </a:p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problem autonomije i stručne odgovornosti škole i profesora;</a:t>
            </a:r>
          </a:p>
          <a:p>
            <a:endParaRPr lang="sl-SI" dirty="0">
              <a:solidFill>
                <a:schemeClr val="bg2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507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20080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78697B"/>
                </a:solidFill>
                <a:latin typeface="Garamond" panose="02020404030301010803" pitchFamily="18" charset="0"/>
              </a:rPr>
              <a:t>Kritike</a:t>
            </a:r>
            <a:endParaRPr lang="sl-SI" dirty="0">
              <a:solidFill>
                <a:srgbClr val="78697B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43608" y="1268760"/>
            <a:ext cx="7992888" cy="5472608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(ne)primjernost </a:t>
            </a:r>
            <a:r>
              <a:rPr lang="hr-HR" dirty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definicije darovitih </a:t>
            </a: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učenika</a:t>
            </a:r>
          </a:p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prevelika fragmentacija, nepovezanost između školskih predmeta i nastavnih programa;</a:t>
            </a:r>
          </a:p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prevelika opsežnost nastavnih programa;</a:t>
            </a:r>
          </a:p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premalo fokusiranja na razvijanje motivacije za obrazovanje;</a:t>
            </a:r>
          </a:p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pasivnost učenika;</a:t>
            </a:r>
          </a:p>
          <a:p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neravnoteža </a:t>
            </a:r>
            <a:r>
              <a:rPr lang="hr-HR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na nivou </a:t>
            </a:r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</a:rPr>
              <a:t>spoznajna-odgojna-socijalna funkcija škole.</a:t>
            </a:r>
            <a:endParaRPr lang="hr-HR" dirty="0">
              <a:solidFill>
                <a:schemeClr val="bg2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264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Elementarna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741</TotalTime>
  <Words>893</Words>
  <Application>Microsoft Office PowerPoint</Application>
  <PresentationFormat>Diaprojekcija na zaslonu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1" baseType="lpstr">
      <vt:lpstr>Solsticij</vt:lpstr>
      <vt:lpstr>  ODGOJNO-OBRAZOVNI RAD  S DAROVITIM UČENICIMA NA PRVOJ GIMNAZIJI MARIBOR  Zašto bi ih učili hodati ako mogu letjeti?  </vt:lpstr>
      <vt:lpstr>Zakonodavstvo na području odgoje i obrazovanja darovitih učenika u Republici Sloveniji</vt:lpstr>
      <vt:lpstr>Definicija darovitih učenika (Koncept 1999)</vt:lpstr>
      <vt:lpstr>Identifikacija darovitih učenika</vt:lpstr>
      <vt:lpstr>Na Prvoj gimnaziji Maribor …</vt:lpstr>
      <vt:lpstr>Uloga školskih knjižničara u sudjelovanju s profesorima i vanjskim institucijama …</vt:lpstr>
      <vt:lpstr>Uloga školskih knjižničara u sudjelovanju s profesorima i vanjskim institucijama …</vt:lpstr>
      <vt:lpstr>Kritike</vt:lpstr>
      <vt:lpstr>Kritike</vt:lpstr>
      <vt:lpstr>VIRI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Tomaz</dc:creator>
  <cp:lastModifiedBy>Tomaz</cp:lastModifiedBy>
  <cp:revision>69</cp:revision>
  <dcterms:created xsi:type="dcterms:W3CDTF">2015-09-25T17:57:59Z</dcterms:created>
  <dcterms:modified xsi:type="dcterms:W3CDTF">2016-10-02T20:17:15Z</dcterms:modified>
</cp:coreProperties>
</file>