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99"/>
    <a:srgbClr val="FFFF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4"/>
  <c:chart>
    <c:title>
      <c:tx>
        <c:rich>
          <a:bodyPr/>
          <a:lstStyle/>
          <a:p>
            <a:pPr>
              <a:defRPr/>
            </a:pPr>
            <a:r>
              <a:rPr lang="hr-HR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Godine staža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FFFF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53%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27%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9%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od 1 do 10</c:v>
                </c:pt>
                <c:pt idx="1">
                  <c:v>od 11 do 20</c:v>
                </c:pt>
                <c:pt idx="2">
                  <c:v>od 21 do 30</c:v>
                </c:pt>
                <c:pt idx="3">
                  <c:v>od 31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sr-Latn-C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sr-Latn-C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sr-Latn-C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sr-Latn-CS"/>
          </a:p>
        </c:txPr>
      </c:legendEntry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Koje metode najčešće koristite pri obradi lektire?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usmeno izlaganje</c:v>
                </c:pt>
                <c:pt idx="1">
                  <c:v>razgovor</c:v>
                </c:pt>
                <c:pt idx="2">
                  <c:v>pisanje</c:v>
                </c:pt>
                <c:pt idx="3">
                  <c:v>crtanje</c:v>
                </c:pt>
                <c:pt idx="4">
                  <c:v>pokazivanje (dramske tehnike)</c:v>
                </c:pt>
                <c:pt idx="5">
                  <c:v>ostalo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Na koji način najčešće provjeravate razumijevanje lektirnog djela?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pisanom provjerom</c:v>
                </c:pt>
                <c:pt idx="1">
                  <c:v>usmenom provjerom</c:v>
                </c:pt>
                <c:pt idx="2">
                  <c:v>oboje</c:v>
                </c:pt>
                <c:pt idx="3">
                  <c:v>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Prilagođavate li sat lektire elementima koji se zahtijevaju na ispitima državne mature?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ne prilagođavam</c:v>
                </c:pt>
                <c:pt idx="1">
                  <c:v>uglavnom ne prilagođavam</c:v>
                </c:pt>
                <c:pt idx="2">
                  <c:v>ponekad da, ponekad ne</c:v>
                </c:pt>
                <c:pt idx="3">
                  <c:v>uglavnom prilagođavam</c:v>
                </c:pt>
                <c:pt idx="4">
                  <c:v>potpuno prilagođavam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Prilikom izvedbe nastave lektire učenici imaju najviše problema: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s motivacijom za čitanje</c:v>
                </c:pt>
                <c:pt idx="1">
                  <c:v>s razumijevanjem teksta</c:v>
                </c:pt>
                <c:pt idx="2">
                  <c:v>s organizacijom vremena</c:v>
                </c:pt>
                <c:pt idx="3">
                  <c:v>s odgovaranjem na zadana pitanja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Smatrate li da bi umjesto sadašnje sažete obrade velikog broja djela bilo primjerenije dubinsko proučavanje manjeg broja naslova na satu lektire?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uopće se ne slažem</c:v>
                </c:pt>
                <c:pt idx="1">
                  <c:v>uglavnom se ne slažem</c:v>
                </c:pt>
                <c:pt idx="2">
                  <c:v>niti se slažem niti se ne slažem</c:v>
                </c:pt>
                <c:pt idx="3">
                  <c:v>uglavnom se slažem</c:v>
                </c:pt>
                <c:pt idx="4">
                  <c:v>potpuno se slažem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it-IT" sz="2800" dirty="0" err="1">
                <a:solidFill>
                  <a:srgbClr val="FFFFCC"/>
                </a:solidFill>
              </a:rPr>
              <a:t>Smatrate</a:t>
            </a:r>
            <a:r>
              <a:rPr lang="it-IT" sz="2800" dirty="0">
                <a:solidFill>
                  <a:srgbClr val="FFFFCC"/>
                </a:solidFill>
              </a:rPr>
              <a:t> li da </a:t>
            </a:r>
            <a:r>
              <a:rPr lang="it-IT" sz="2800" dirty="0" err="1">
                <a:solidFill>
                  <a:srgbClr val="FFFFCC"/>
                </a:solidFill>
              </a:rPr>
              <a:t>je</a:t>
            </a:r>
            <a:r>
              <a:rPr lang="it-IT" sz="2800" dirty="0">
                <a:solidFill>
                  <a:srgbClr val="FFFFCC"/>
                </a:solidFill>
              </a:rPr>
              <a:t> </a:t>
            </a:r>
            <a:r>
              <a:rPr lang="it-IT" sz="2800" dirty="0" err="1">
                <a:solidFill>
                  <a:srgbClr val="FFFFCC"/>
                </a:solidFill>
              </a:rPr>
              <a:t>to</a:t>
            </a:r>
            <a:r>
              <a:rPr lang="it-IT" sz="2800" dirty="0">
                <a:solidFill>
                  <a:srgbClr val="FFFFCC"/>
                </a:solidFill>
              </a:rPr>
              <a:t>: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Smatrate li da je to: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99"/>
              </a:solidFill>
            </c:spPr>
          </c:dPt>
          <c:dPt>
            <c:idx val="2"/>
            <c:spPr>
              <a:solidFill>
                <a:srgbClr val="FFFFCC"/>
              </a:solidFill>
            </c:spPr>
          </c:dPt>
          <c:cat>
            <c:strRef>
              <c:f>List1!$A$2:$A$4</c:f>
              <c:strCache>
                <c:ptCount val="3"/>
                <c:pt idx="0">
                  <c:v>dostatno</c:v>
                </c:pt>
                <c:pt idx="1">
                  <c:v>premalo</c:v>
                </c:pt>
                <c:pt idx="2">
                  <c:v>previše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rgbClr val="FFFFCC"/>
              </a:solidFill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vi-VN"/>
              <a:t>Slažete li se s tvrdnjom da su učenicima književna djela koja su ponuđena za lektiru zanimljiva?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Slažete li se s tvrdnjom da su učenicima književna djela koja su ponuđena za lektiru zanimljiva?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uopće se ne slažem</c:v>
                </c:pt>
                <c:pt idx="1">
                  <c:v>uglavnom se ne slažem</c:v>
                </c:pt>
                <c:pt idx="2">
                  <c:v>niti se slažem niti se ne slažem</c:v>
                </c:pt>
                <c:pt idx="3">
                  <c:v>uglavnom se slažem</c:v>
                </c:pt>
                <c:pt idx="4">
                  <c:v>potpuno se slažem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733210745593349"/>
          <c:y val="0.30701841609781072"/>
          <c:w val="0.36266789254406656"/>
          <c:h val="0.50584977955323696"/>
        </c:manualLayout>
      </c:layout>
      <c:txPr>
        <a:bodyPr/>
        <a:lstStyle/>
        <a:p>
          <a:pPr>
            <a:defRPr>
              <a:latin typeface="+mj-lt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Slažete li se da popisi lektira prate interese učenika?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uopće se ne slažem</c:v>
                </c:pt>
                <c:pt idx="1">
                  <c:v>uglavnom se ne slažem</c:v>
                </c:pt>
                <c:pt idx="2">
                  <c:v>niti se slažem niti ne slažem</c:v>
                </c:pt>
                <c:pt idx="3">
                  <c:v>uglavnom se slažem</c:v>
                </c:pt>
                <c:pt idx="4">
                  <c:v>potpuno se slažem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Za kojim dodatnim izvorima znanja, prema Vašim saznanjima, posežu vaši učenici prilikom pripreme za sat lektire?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odlaze u knjižnicu potražiti literaturu</c:v>
                </c:pt>
                <c:pt idx="1">
                  <c:v>na internetu istražuju kritike i eseje</c:v>
                </c:pt>
                <c:pt idx="2">
                  <c:v>koriste se sažetcima s interneta i doslovce ih prepisuju</c:v>
                </c:pt>
                <c:pt idx="3">
                  <c:v>koriste se sažetcima s interneta i služe se njima pri pisanju teksta</c:v>
                </c:pt>
                <c:pt idx="4">
                  <c:v>netko im pomaže (brat, sestra, roditelji…)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Slažete li se s tvrdnjom da je moguće utjecati na učenike da više čitaju, a manje prepisuju?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uopće se ne slažem</c:v>
                </c:pt>
                <c:pt idx="1">
                  <c:v>uglavnom se ne slažem</c:v>
                </c:pt>
                <c:pt idx="2">
                  <c:v>niti se slažem niti ne slažem</c:v>
                </c:pt>
                <c:pt idx="3">
                  <c:v>uglavnom se slažem</c:v>
                </c:pt>
                <c:pt idx="4">
                  <c:v>potpuno se slažem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Možete li, kao nastavnik hrvatskog jezika, utjecati na učenike i njihov odnos prema čitanju?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nikako ne mogu</c:v>
                </c:pt>
                <c:pt idx="1">
                  <c:v>uglavnom ne mogu</c:v>
                </c:pt>
                <c:pt idx="2">
                  <c:v>niti mogu niti ne mogu</c:v>
                </c:pt>
                <c:pt idx="3">
                  <c:v>uglavnom mogu</c:v>
                </c:pt>
                <c:pt idx="4">
                  <c:v>u potpunosti mogu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Sat lektire održavate: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kao motivaciju prije čitanja</c:v>
                </c:pt>
                <c:pt idx="1">
                  <c:v>kao provjeru razumijevanja nakon pročitanog djela</c:v>
                </c:pt>
                <c:pt idx="2">
                  <c:v>oboje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Koristite li se uhodanim mehanizmom prilikom obrade lektire (bilješka o piscu, likovi, tema, kratak sadržaj)?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uopće ne koristim</c:v>
                </c:pt>
                <c:pt idx="1">
                  <c:v>uglavnom ne koristim</c:v>
                </c:pt>
                <c:pt idx="2">
                  <c:v>ponekad da, a ponekad ne</c:v>
                </c:pt>
                <c:pt idx="3">
                  <c:v>uglavnom koristim</c:v>
                </c:pt>
                <c:pt idx="4">
                  <c:v>uvijek koristim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82DC-9E82-4A6F-A38E-D7F8F12C558D}" type="datetimeFigureOut">
              <a:rPr lang="sr-Latn-CS" smtClean="0"/>
              <a:t>4.10.2015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7730-654E-431E-A6BF-415BC8E3A7E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5"/>
          <p:cNvSpPr txBox="1"/>
          <p:nvPr/>
        </p:nvSpPr>
        <p:spPr>
          <a:xfrm>
            <a:off x="0" y="6150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>
              <a:solidFill>
                <a:srgbClr val="7030A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643042" y="1428736"/>
            <a:ext cx="6143668" cy="2185214"/>
          </a:xfrm>
          <a:prstGeom prst="rect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 lektirama</a:t>
            </a:r>
          </a:p>
          <a:p>
            <a:pPr algn="ctr"/>
            <a:r>
              <a:rPr lang="hr-H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Analiza ankete</a:t>
            </a:r>
            <a:endParaRPr lang="hr-HR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Nikolina Marinić, </a:t>
            </a:r>
            <a:r>
              <a:rPr lang="hr-HR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prof</a:t>
            </a:r>
            <a:r>
              <a:rPr lang="hr-H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savjetnik, Komercijalna i trgovačka škola Bjelovar</a:t>
            </a:r>
            <a:endParaRPr lang="hr-HR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2. razred - </a:t>
            </a:r>
            <a:r>
              <a:rPr lang="hr-HR" sz="2800" b="1" dirty="0" smtClean="0">
                <a:solidFill>
                  <a:srgbClr val="C00000"/>
                </a:solidFill>
              </a:rPr>
              <a:t>za trogodišnje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21442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Ivan Gundulić: Dubravka (</a:t>
            </a:r>
            <a:r>
              <a:rPr lang="hr-HR" sz="1600" dirty="0" err="1" smtClean="0"/>
              <a:t>Skazanje</a:t>
            </a:r>
            <a:r>
              <a:rPr lang="hr-HR" sz="1600" dirty="0" smtClean="0"/>
              <a:t> deveto); Osman (izbor)</a:t>
            </a:r>
          </a:p>
          <a:p>
            <a:r>
              <a:rPr lang="hr-HR" sz="1600" dirty="0" smtClean="0">
                <a:latin typeface="Calibri" pitchFamily="34" charset="0"/>
              </a:rPr>
              <a:t>2. </a:t>
            </a:r>
            <a:r>
              <a:rPr lang="hr-HR" sz="1600" dirty="0" err="1" smtClean="0">
                <a:latin typeface="Calibri" pitchFamily="34" charset="0"/>
              </a:rPr>
              <a:t>Moliere</a:t>
            </a:r>
            <a:r>
              <a:rPr lang="hr-HR" sz="1600" dirty="0" smtClean="0">
                <a:latin typeface="Calibri" pitchFamily="34" charset="0"/>
              </a:rPr>
              <a:t>: Škrtac ili Umišljeni bolesnik</a:t>
            </a:r>
          </a:p>
          <a:p>
            <a:r>
              <a:rPr lang="hr-HR" sz="1600" dirty="0" smtClean="0">
                <a:latin typeface="Calibri" pitchFamily="34" charset="0"/>
              </a:rPr>
              <a:t>3. Ivan Mažuranić: Smrt </a:t>
            </a:r>
            <a:r>
              <a:rPr lang="hr-HR" sz="1600" dirty="0" err="1" smtClean="0">
                <a:latin typeface="Calibri" pitchFamily="34" charset="0"/>
              </a:rPr>
              <a:t>Smail</a:t>
            </a:r>
            <a:r>
              <a:rPr lang="hr-HR" sz="1600" dirty="0" smtClean="0">
                <a:latin typeface="Calibri" pitchFamily="34" charset="0"/>
              </a:rPr>
              <a:t>-age Čengića</a:t>
            </a:r>
          </a:p>
          <a:p>
            <a:r>
              <a:rPr lang="hr-HR" sz="1600" dirty="0" smtClean="0">
                <a:latin typeface="Calibri" pitchFamily="34" charset="0"/>
              </a:rPr>
              <a:t>4. August Šenoa: Kameni svatovi, Zlatarovo zlato</a:t>
            </a:r>
          </a:p>
          <a:p>
            <a:r>
              <a:rPr lang="hr-HR" sz="1600" dirty="0" smtClean="0">
                <a:latin typeface="Calibri" pitchFamily="34" charset="0"/>
              </a:rPr>
              <a:t>5. </a:t>
            </a:r>
            <a:r>
              <a:rPr lang="hr-HR" sz="1600" dirty="0" err="1" smtClean="0">
                <a:latin typeface="Calibri" pitchFamily="34" charset="0"/>
              </a:rPr>
              <a:t>Honore</a:t>
            </a:r>
            <a:r>
              <a:rPr lang="hr-HR" sz="1600" dirty="0" smtClean="0">
                <a:latin typeface="Calibri" pitchFamily="34" charset="0"/>
              </a:rPr>
              <a:t> de </a:t>
            </a:r>
            <a:r>
              <a:rPr lang="hr-HR" sz="1600" dirty="0" err="1" smtClean="0">
                <a:latin typeface="Calibri" pitchFamily="34" charset="0"/>
              </a:rPr>
              <a:t>Balzac</a:t>
            </a:r>
            <a:r>
              <a:rPr lang="hr-HR" sz="1600" dirty="0" smtClean="0">
                <a:latin typeface="Calibri" pitchFamily="34" charset="0"/>
              </a:rPr>
              <a:t>: Otac </a:t>
            </a:r>
            <a:r>
              <a:rPr lang="hr-HR" sz="1600" dirty="0" err="1" smtClean="0">
                <a:latin typeface="Calibri" pitchFamily="34" charset="0"/>
              </a:rPr>
              <a:t>Goriot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>
                <a:latin typeface="Calibri" pitchFamily="34" charset="0"/>
              </a:rPr>
              <a:t>6</a:t>
            </a:r>
            <a:r>
              <a:rPr lang="hr-HR" sz="1600" dirty="0" smtClean="0">
                <a:latin typeface="Calibri" pitchFamily="34" charset="0"/>
              </a:rPr>
              <a:t>. Eugen Kumičić: Jelkin bosiljak</a:t>
            </a:r>
          </a:p>
          <a:p>
            <a:r>
              <a:rPr lang="hr-HR" sz="1600" dirty="0" smtClean="0">
                <a:latin typeface="Calibri" pitchFamily="34" charset="0"/>
              </a:rPr>
              <a:t>7. Ksaver Šandor Gjalski: Pod starim krovovima (izbor)</a:t>
            </a:r>
          </a:p>
          <a:p>
            <a:r>
              <a:rPr lang="hr-HR" sz="1600" dirty="0" smtClean="0">
                <a:latin typeface="Calibri" pitchFamily="34" charset="0"/>
              </a:rPr>
              <a:t>8. Ante Kovačić: U registraturi</a:t>
            </a:r>
          </a:p>
          <a:p>
            <a:r>
              <a:rPr lang="hr-HR" sz="1600" dirty="0" smtClean="0">
                <a:latin typeface="Calibri" pitchFamily="34" charset="0"/>
              </a:rPr>
              <a:t>9. Rikard </a:t>
            </a:r>
            <a:r>
              <a:rPr lang="hr-HR" sz="1600" dirty="0" err="1" smtClean="0">
                <a:latin typeface="Calibri" pitchFamily="34" charset="0"/>
              </a:rPr>
              <a:t>Jorgovanić</a:t>
            </a:r>
            <a:r>
              <a:rPr lang="hr-HR" sz="1600" dirty="0" smtClean="0">
                <a:latin typeface="Calibri" pitchFamily="34" charset="0"/>
              </a:rPr>
              <a:t>: Mlinarska djeca</a:t>
            </a:r>
          </a:p>
          <a:p>
            <a:r>
              <a:rPr lang="hr-HR" sz="1600" dirty="0" smtClean="0">
                <a:latin typeface="Calibri" pitchFamily="34" charset="0"/>
              </a:rPr>
              <a:t>10. Josip Kozarac: Tena ili Slavonska šuma</a:t>
            </a:r>
          </a:p>
          <a:p>
            <a:r>
              <a:rPr lang="hr-HR" sz="1600" dirty="0" smtClean="0">
                <a:latin typeface="Calibri" pitchFamily="34" charset="0"/>
              </a:rPr>
              <a:t>11. Vjenceslav Novak: Tito </a:t>
            </a:r>
            <a:r>
              <a:rPr lang="hr-HR" sz="1600" dirty="0" err="1" smtClean="0">
                <a:latin typeface="Calibri" pitchFamily="34" charset="0"/>
              </a:rPr>
              <a:t>Dorčić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12. Josip Eugen Tomić: Opančareva kći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3. razred - </a:t>
            </a:r>
            <a:r>
              <a:rPr lang="hr-HR" sz="2800" b="1" dirty="0" smtClean="0">
                <a:solidFill>
                  <a:srgbClr val="C00000"/>
                </a:solidFill>
              </a:rPr>
              <a:t>za gimnazije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07154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1. Ivan Mažuranić: Smrt </a:t>
            </a:r>
            <a:r>
              <a:rPr lang="hr-HR" sz="1400" dirty="0" err="1" smtClean="0"/>
              <a:t>Smail</a:t>
            </a:r>
            <a:r>
              <a:rPr lang="hr-HR" sz="1400" dirty="0" smtClean="0"/>
              <a:t>-age Čengića</a:t>
            </a:r>
          </a:p>
          <a:p>
            <a:r>
              <a:rPr lang="hr-HR" sz="1400" dirty="0" smtClean="0"/>
              <a:t>2. August Šenoa: Prijan Lovro i Seljačka buna</a:t>
            </a:r>
          </a:p>
          <a:p>
            <a:r>
              <a:rPr lang="hr-HR" sz="1400" dirty="0" smtClean="0"/>
              <a:t>3. </a:t>
            </a:r>
            <a:r>
              <a:rPr lang="hr-HR" sz="1400" dirty="0" err="1" smtClean="0"/>
              <a:t>Honore</a:t>
            </a:r>
            <a:r>
              <a:rPr lang="hr-HR" sz="1400" dirty="0" smtClean="0"/>
              <a:t> de </a:t>
            </a:r>
            <a:r>
              <a:rPr lang="hr-HR" sz="1400" dirty="0" err="1" smtClean="0"/>
              <a:t>Balzac</a:t>
            </a:r>
            <a:r>
              <a:rPr lang="hr-HR" sz="1400" dirty="0" smtClean="0"/>
              <a:t>: Otac </a:t>
            </a:r>
            <a:r>
              <a:rPr lang="hr-HR" sz="1400" dirty="0" err="1" smtClean="0"/>
              <a:t>Goriot</a:t>
            </a:r>
            <a:endParaRPr lang="hr-HR" sz="1400" dirty="0" smtClean="0"/>
          </a:p>
          <a:p>
            <a:r>
              <a:rPr lang="hr-HR" sz="1400" dirty="0" smtClean="0"/>
              <a:t>4. Gustave </a:t>
            </a:r>
            <a:r>
              <a:rPr lang="hr-HR" sz="1400" dirty="0" err="1" smtClean="0"/>
              <a:t>Flaubert</a:t>
            </a:r>
            <a:r>
              <a:rPr lang="hr-HR" sz="1400" dirty="0" smtClean="0"/>
              <a:t>: </a:t>
            </a:r>
            <a:r>
              <a:rPr lang="hr-HR" sz="1400" dirty="0" err="1" smtClean="0"/>
              <a:t>Madame</a:t>
            </a:r>
            <a:r>
              <a:rPr lang="hr-HR" sz="1400" dirty="0" smtClean="0"/>
              <a:t> </a:t>
            </a:r>
            <a:r>
              <a:rPr lang="hr-HR" sz="1400" dirty="0" err="1" smtClean="0"/>
              <a:t>Bovary</a:t>
            </a:r>
            <a:endParaRPr lang="hr-HR" sz="1400" dirty="0" smtClean="0"/>
          </a:p>
          <a:p>
            <a:r>
              <a:rPr lang="hr-HR" sz="1400" dirty="0" smtClean="0"/>
              <a:t>5. Ivan S. </a:t>
            </a:r>
            <a:r>
              <a:rPr lang="hr-HR" sz="1400" dirty="0" err="1" smtClean="0"/>
              <a:t>Turgenjev</a:t>
            </a:r>
            <a:r>
              <a:rPr lang="hr-HR" sz="1400" dirty="0" smtClean="0"/>
              <a:t>: Lovčevi Zapisi (Šuma i stepa; Nadstojnik)</a:t>
            </a:r>
          </a:p>
          <a:p>
            <a:r>
              <a:rPr lang="hr-HR" sz="1400" dirty="0" smtClean="0"/>
              <a:t>6. </a:t>
            </a:r>
            <a:r>
              <a:rPr lang="hr-HR" sz="1400" dirty="0" err="1" smtClean="0"/>
              <a:t>Nikolaj</a:t>
            </a:r>
            <a:r>
              <a:rPr lang="hr-HR" sz="1400" dirty="0" smtClean="0"/>
              <a:t> V. Gogolj: Kabanica</a:t>
            </a:r>
          </a:p>
          <a:p>
            <a:r>
              <a:rPr lang="hr-HR" sz="1400" dirty="0" smtClean="0"/>
              <a:t>7. Fjodor M. Dostojevski: Zločin i kazna</a:t>
            </a:r>
          </a:p>
          <a:p>
            <a:r>
              <a:rPr lang="hr-HR" sz="1400" dirty="0" smtClean="0"/>
              <a:t>8. Lav N. Tolstoj: Ana </a:t>
            </a:r>
            <a:r>
              <a:rPr lang="hr-HR" sz="1400" dirty="0" err="1" smtClean="0"/>
              <a:t>Karenjina</a:t>
            </a:r>
            <a:endParaRPr lang="hr-HR" sz="1400" dirty="0" smtClean="0"/>
          </a:p>
          <a:p>
            <a:r>
              <a:rPr lang="hr-HR" sz="1400" dirty="0" smtClean="0"/>
              <a:t>9. Emile </a:t>
            </a:r>
            <a:r>
              <a:rPr lang="hr-HR" sz="1400" dirty="0" err="1" smtClean="0"/>
              <a:t>Zola</a:t>
            </a:r>
            <a:r>
              <a:rPr lang="hr-HR" sz="1400" dirty="0" smtClean="0"/>
              <a:t>: </a:t>
            </a:r>
            <a:r>
              <a:rPr lang="hr-HR" sz="1400" dirty="0" err="1" smtClean="0"/>
              <a:t>Germinal</a:t>
            </a:r>
            <a:r>
              <a:rPr lang="hr-HR" sz="1400" dirty="0" smtClean="0"/>
              <a:t> ili </a:t>
            </a:r>
            <a:r>
              <a:rPr lang="hr-HR" sz="1400" dirty="0" err="1" smtClean="0"/>
              <a:t>Therese</a:t>
            </a:r>
            <a:r>
              <a:rPr lang="hr-HR" sz="1400" dirty="0" smtClean="0"/>
              <a:t> </a:t>
            </a:r>
            <a:r>
              <a:rPr lang="hr-HR" sz="1400" dirty="0" err="1" smtClean="0"/>
              <a:t>Raquin</a:t>
            </a:r>
            <a:endParaRPr lang="hr-HR" sz="1400" dirty="0" smtClean="0"/>
          </a:p>
          <a:p>
            <a:r>
              <a:rPr lang="hr-HR" sz="1400" dirty="0" smtClean="0"/>
              <a:t>10. </a:t>
            </a:r>
            <a:r>
              <a:rPr lang="hr-HR" sz="1400" dirty="0" err="1" smtClean="0"/>
              <a:t>Guy</a:t>
            </a:r>
            <a:r>
              <a:rPr lang="hr-HR" sz="1400" dirty="0" smtClean="0"/>
              <a:t> de </a:t>
            </a:r>
            <a:r>
              <a:rPr lang="hr-HR" sz="1400" dirty="0" err="1" smtClean="0"/>
              <a:t>Maupassant</a:t>
            </a:r>
            <a:r>
              <a:rPr lang="hr-HR" sz="1400" dirty="0" smtClean="0"/>
              <a:t>: Na vodi</a:t>
            </a:r>
          </a:p>
          <a:p>
            <a:r>
              <a:rPr lang="hr-HR" sz="1400" dirty="0" smtClean="0"/>
              <a:t>11. Eugen Kumičić: Urota zrinsko-</a:t>
            </a:r>
            <a:r>
              <a:rPr lang="hr-HR" sz="1400" dirty="0" err="1" smtClean="0"/>
              <a:t>franskopanska</a:t>
            </a:r>
            <a:endParaRPr lang="hr-HR" sz="1400" dirty="0" smtClean="0"/>
          </a:p>
          <a:p>
            <a:r>
              <a:rPr lang="hr-HR" sz="1400" dirty="0" smtClean="0"/>
              <a:t>12. Ksaver Šandor Gjalski: Pod starim krovovima (</a:t>
            </a:r>
            <a:r>
              <a:rPr lang="hr-HR" sz="1400" dirty="0" err="1" smtClean="0"/>
              <a:t>lllustrissimus</a:t>
            </a:r>
            <a:r>
              <a:rPr lang="hr-HR" sz="1400" dirty="0" smtClean="0"/>
              <a:t> </a:t>
            </a:r>
            <a:r>
              <a:rPr lang="hr-HR" sz="1400" dirty="0" err="1" smtClean="0"/>
              <a:t>Battorych</a:t>
            </a:r>
            <a:r>
              <a:rPr lang="hr-HR" sz="1400" dirty="0" smtClean="0"/>
              <a:t> ili </a:t>
            </a:r>
            <a:r>
              <a:rPr lang="hr-HR" sz="1400" dirty="0" err="1" smtClean="0"/>
              <a:t>Perillustris</a:t>
            </a:r>
            <a:r>
              <a:rPr lang="hr-HR" sz="1400" dirty="0" smtClean="0"/>
              <a:t> ac </a:t>
            </a:r>
            <a:r>
              <a:rPr lang="hr-HR" sz="1400" dirty="0" err="1" smtClean="0"/>
              <a:t>generosus</a:t>
            </a:r>
            <a:r>
              <a:rPr lang="hr-HR" sz="1400" dirty="0" smtClean="0"/>
              <a:t> </a:t>
            </a:r>
            <a:r>
              <a:rPr lang="hr-HR" sz="1400" dirty="0" err="1" smtClean="0"/>
              <a:t>Cintek</a:t>
            </a:r>
            <a:r>
              <a:rPr lang="hr-HR" sz="1400" dirty="0" smtClean="0"/>
              <a:t>)</a:t>
            </a:r>
          </a:p>
          <a:p>
            <a:r>
              <a:rPr lang="hr-HR" sz="1400" dirty="0" smtClean="0"/>
              <a:t>13. Ante Kovačić: U registraturi</a:t>
            </a:r>
          </a:p>
          <a:p>
            <a:r>
              <a:rPr lang="hr-HR" sz="1400" dirty="0" smtClean="0"/>
              <a:t>14. Josip Kozarac: Tena</a:t>
            </a:r>
          </a:p>
          <a:p>
            <a:r>
              <a:rPr lang="hr-HR" sz="1400" dirty="0" smtClean="0"/>
              <a:t>15. Vjenceslav Novak: Posljednji </a:t>
            </a:r>
            <a:r>
              <a:rPr lang="hr-HR" sz="1400" dirty="0" err="1" smtClean="0"/>
              <a:t>Stipančići</a:t>
            </a:r>
            <a:endParaRPr lang="hr-HR" sz="1400" dirty="0" smtClean="0"/>
          </a:p>
          <a:p>
            <a:r>
              <a:rPr lang="hr-HR" sz="1400" dirty="0" smtClean="0"/>
              <a:t>16. Henrik Ibsen: Lutkina kuća (Nora) ili </a:t>
            </a:r>
            <a:r>
              <a:rPr lang="hr-HR" sz="1400" dirty="0" err="1" smtClean="0"/>
              <a:t>Hedda</a:t>
            </a:r>
            <a:r>
              <a:rPr lang="hr-HR" sz="1400" dirty="0" smtClean="0"/>
              <a:t> </a:t>
            </a:r>
            <a:r>
              <a:rPr lang="hr-HR" sz="1400" dirty="0" err="1" smtClean="0"/>
              <a:t>Gabler</a:t>
            </a:r>
            <a:endParaRPr lang="hr-HR" sz="1400" dirty="0" smtClean="0"/>
          </a:p>
          <a:p>
            <a:r>
              <a:rPr lang="hr-HR" sz="1400" dirty="0" smtClean="0"/>
              <a:t>17. Anton P. Čehov: Tri sestre</a:t>
            </a:r>
          </a:p>
          <a:p>
            <a:r>
              <a:rPr lang="hr-HR" sz="1400" dirty="0" smtClean="0"/>
              <a:t>18. Janko </a:t>
            </a:r>
            <a:r>
              <a:rPr lang="hr-HR" sz="1400" dirty="0" err="1" smtClean="0"/>
              <a:t>Leskovar</a:t>
            </a:r>
            <a:r>
              <a:rPr lang="hr-HR" sz="1400" dirty="0" smtClean="0"/>
              <a:t>: Misao na vječnost</a:t>
            </a:r>
          </a:p>
          <a:p>
            <a:r>
              <a:rPr lang="hr-HR" sz="1400" dirty="0" smtClean="0"/>
              <a:t>19. Ivo Vojnović: Dubrovačka trilogija</a:t>
            </a:r>
          </a:p>
          <a:p>
            <a:r>
              <a:rPr lang="hr-HR" sz="1400" dirty="0" smtClean="0"/>
              <a:t>20. Antun Gustav Matoš: </a:t>
            </a:r>
            <a:r>
              <a:rPr lang="hr-HR" sz="1400" dirty="0" err="1" smtClean="0"/>
              <a:t>Camao</a:t>
            </a:r>
            <a:r>
              <a:rPr lang="hr-HR" sz="1400" dirty="0" smtClean="0"/>
              <a:t> i Izbor iz poezije</a:t>
            </a:r>
          </a:p>
          <a:p>
            <a:r>
              <a:rPr lang="hr-HR" sz="1400" dirty="0" smtClean="0"/>
              <a:t>21. Dinko Šimunović: </a:t>
            </a:r>
            <a:r>
              <a:rPr lang="hr-HR" sz="1400" dirty="0" err="1" smtClean="0"/>
              <a:t>Muljika</a:t>
            </a:r>
            <a:endParaRPr lang="hr-HR" sz="1400" dirty="0" smtClean="0"/>
          </a:p>
          <a:p>
            <a:r>
              <a:rPr lang="hr-HR" sz="1400" dirty="0" smtClean="0"/>
              <a:t>22. Milan Begović: Pustolov pred vratima ili Bez trećega</a:t>
            </a:r>
          </a:p>
          <a:p>
            <a:r>
              <a:rPr lang="hr-HR" sz="1400" dirty="0" smtClean="0"/>
              <a:t>23. Milutin </a:t>
            </a:r>
            <a:r>
              <a:rPr lang="hr-HR" sz="1400" dirty="0" err="1" smtClean="0"/>
              <a:t>Nehajev</a:t>
            </a:r>
            <a:r>
              <a:rPr lang="hr-HR" sz="1400" dirty="0" smtClean="0"/>
              <a:t>: Bijeg</a:t>
            </a:r>
          </a:p>
          <a:p>
            <a:r>
              <a:rPr lang="hr-HR" sz="1400" dirty="0" smtClean="0"/>
              <a:t>24. Ivan Kozarac: </a:t>
            </a:r>
            <a:r>
              <a:rPr lang="hr-HR" sz="1400" dirty="0" err="1" smtClean="0"/>
              <a:t>Đuka</a:t>
            </a:r>
            <a:r>
              <a:rPr lang="hr-HR" sz="1400" dirty="0" smtClean="0"/>
              <a:t> Begović</a:t>
            </a:r>
          </a:p>
          <a:p>
            <a:r>
              <a:rPr lang="hr-HR" sz="1400" dirty="0" smtClean="0"/>
              <a:t>25. Janko Polić Kamov: Brada ili Bitanga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3. razred - </a:t>
            </a:r>
            <a:r>
              <a:rPr lang="hr-HR" sz="2800" b="1" dirty="0" smtClean="0">
                <a:solidFill>
                  <a:srgbClr val="C00000"/>
                </a:solidFill>
              </a:rPr>
              <a:t>za četverogodišnje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21442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August Šenoa: Ribarova Jana; Postolar i vrag; Zlatarovo zlato</a:t>
            </a:r>
          </a:p>
          <a:p>
            <a:r>
              <a:rPr lang="hr-HR" sz="1600" dirty="0" smtClean="0">
                <a:latin typeface="Calibri" pitchFamily="34" charset="0"/>
              </a:rPr>
              <a:t>2. </a:t>
            </a:r>
            <a:r>
              <a:rPr lang="hr-HR" sz="1600" dirty="0" err="1" smtClean="0">
                <a:latin typeface="Calibri" pitchFamily="34" charset="0"/>
              </a:rPr>
              <a:t>Honore</a:t>
            </a:r>
            <a:r>
              <a:rPr lang="hr-HR" sz="1600" dirty="0" smtClean="0">
                <a:latin typeface="Calibri" pitchFamily="34" charset="0"/>
              </a:rPr>
              <a:t> de </a:t>
            </a:r>
            <a:r>
              <a:rPr lang="hr-HR" sz="1600" dirty="0" err="1" smtClean="0">
                <a:latin typeface="Calibri" pitchFamily="34" charset="0"/>
              </a:rPr>
              <a:t>Balzac</a:t>
            </a:r>
            <a:r>
              <a:rPr lang="hr-HR" sz="1600" dirty="0" smtClean="0">
                <a:latin typeface="Calibri" pitchFamily="34" charset="0"/>
              </a:rPr>
              <a:t>: Otac </a:t>
            </a:r>
            <a:r>
              <a:rPr lang="hr-HR" sz="1600" dirty="0" err="1" smtClean="0">
                <a:latin typeface="Calibri" pitchFamily="34" charset="0"/>
              </a:rPr>
              <a:t>Goriot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3. Fjodor </a:t>
            </a:r>
            <a:r>
              <a:rPr lang="hr-HR" sz="1600" dirty="0" err="1" smtClean="0">
                <a:latin typeface="Calibri" pitchFamily="34" charset="0"/>
              </a:rPr>
              <a:t>Mihajlovič</a:t>
            </a:r>
            <a:r>
              <a:rPr lang="hr-HR" sz="1600" dirty="0" smtClean="0">
                <a:latin typeface="Calibri" pitchFamily="34" charset="0"/>
              </a:rPr>
              <a:t> Dostojevski: Zločin i kazna</a:t>
            </a:r>
          </a:p>
          <a:p>
            <a:r>
              <a:rPr lang="hr-HR" sz="1600" dirty="0" smtClean="0">
                <a:latin typeface="Calibri" pitchFamily="34" charset="0"/>
              </a:rPr>
              <a:t>4. Lav </a:t>
            </a:r>
            <a:r>
              <a:rPr lang="hr-HR" sz="1600" dirty="0" err="1" smtClean="0">
                <a:latin typeface="Calibri" pitchFamily="34" charset="0"/>
              </a:rPr>
              <a:t>Nikolajevič</a:t>
            </a:r>
            <a:r>
              <a:rPr lang="hr-HR" sz="1600" dirty="0" smtClean="0">
                <a:latin typeface="Calibri" pitchFamily="34" charset="0"/>
              </a:rPr>
              <a:t> Tolstoj: Ana </a:t>
            </a:r>
            <a:r>
              <a:rPr lang="hr-HR" sz="1600" dirty="0" err="1" smtClean="0">
                <a:latin typeface="Calibri" pitchFamily="34" charset="0"/>
              </a:rPr>
              <a:t>Karenjina</a:t>
            </a:r>
            <a:r>
              <a:rPr lang="hr-HR" sz="1600" dirty="0" smtClean="0">
                <a:latin typeface="Calibri" pitchFamily="34" charset="0"/>
              </a:rPr>
              <a:t> ili Uskrsnuće</a:t>
            </a:r>
          </a:p>
          <a:p>
            <a:r>
              <a:rPr lang="hr-HR" sz="1600" dirty="0" smtClean="0">
                <a:latin typeface="Calibri" pitchFamily="34" charset="0"/>
              </a:rPr>
              <a:t>5. Eugen Kumičić: Začuđeni svatovi</a:t>
            </a:r>
          </a:p>
          <a:p>
            <a:r>
              <a:rPr lang="hr-HR" sz="1600" dirty="0" smtClean="0">
                <a:latin typeface="Calibri" pitchFamily="34" charset="0"/>
              </a:rPr>
              <a:t>6. Ksaver Šandor Gjalski: Pod starim krovovima (izbor)</a:t>
            </a:r>
          </a:p>
          <a:p>
            <a:r>
              <a:rPr lang="hr-HR" sz="1600" dirty="0" smtClean="0">
                <a:latin typeface="Calibri" pitchFamily="34" charset="0"/>
              </a:rPr>
              <a:t>7. Ante Kovačić: U registraturi</a:t>
            </a:r>
          </a:p>
          <a:p>
            <a:r>
              <a:rPr lang="hr-HR" sz="1600" dirty="0" smtClean="0">
                <a:latin typeface="Calibri" pitchFamily="34" charset="0"/>
              </a:rPr>
              <a:t>8. Josip Kozarac: Slavonska šuma ili Oprava</a:t>
            </a:r>
          </a:p>
          <a:p>
            <a:r>
              <a:rPr lang="hr-HR" sz="1600" dirty="0" smtClean="0">
                <a:latin typeface="Calibri" pitchFamily="34" charset="0"/>
              </a:rPr>
              <a:t>9. Vjenceslav Novak: Posljednji </a:t>
            </a:r>
            <a:r>
              <a:rPr lang="hr-HR" sz="1600" dirty="0" err="1" smtClean="0">
                <a:latin typeface="Calibri" pitchFamily="34" charset="0"/>
              </a:rPr>
              <a:t>Stipančići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10. Henrik Ibsen: Nora</a:t>
            </a:r>
          </a:p>
          <a:p>
            <a:r>
              <a:rPr lang="hr-HR" sz="1600" dirty="0" smtClean="0">
                <a:latin typeface="Calibri" pitchFamily="34" charset="0"/>
              </a:rPr>
              <a:t>11. Janko </a:t>
            </a:r>
            <a:r>
              <a:rPr lang="hr-HR" sz="1600" dirty="0" err="1" smtClean="0">
                <a:latin typeface="Calibri" pitchFamily="34" charset="0"/>
              </a:rPr>
              <a:t>Leskovar</a:t>
            </a:r>
            <a:r>
              <a:rPr lang="hr-HR" sz="1600" dirty="0" smtClean="0">
                <a:latin typeface="Calibri" pitchFamily="34" charset="0"/>
              </a:rPr>
              <a:t>: Misao na vječnost</a:t>
            </a:r>
          </a:p>
          <a:p>
            <a:r>
              <a:rPr lang="hr-HR" sz="1600" dirty="0" smtClean="0">
                <a:latin typeface="Calibri" pitchFamily="34" charset="0"/>
              </a:rPr>
              <a:t>12. Dinko Šimunović: Duga</a:t>
            </a:r>
          </a:p>
          <a:p>
            <a:r>
              <a:rPr lang="hr-HR" sz="1600" dirty="0" smtClean="0">
                <a:latin typeface="Calibri" pitchFamily="34" charset="0"/>
              </a:rPr>
              <a:t>13. Milan Begović: Pustolov pred vratima</a:t>
            </a:r>
          </a:p>
          <a:p>
            <a:r>
              <a:rPr lang="hr-HR" sz="1600" dirty="0" smtClean="0">
                <a:latin typeface="Calibri" pitchFamily="34" charset="0"/>
              </a:rPr>
              <a:t>14. Ivan Kozarac: </a:t>
            </a:r>
            <a:r>
              <a:rPr lang="hr-HR" sz="1600" dirty="0" err="1" smtClean="0">
                <a:latin typeface="Calibri" pitchFamily="34" charset="0"/>
              </a:rPr>
              <a:t>Đuka</a:t>
            </a:r>
            <a:r>
              <a:rPr lang="hr-HR" sz="1600" dirty="0" smtClean="0">
                <a:latin typeface="Calibri" pitchFamily="34" charset="0"/>
              </a:rPr>
              <a:t> Begović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3. razred - </a:t>
            </a:r>
            <a:r>
              <a:rPr lang="hr-HR" sz="2800" b="1" dirty="0" smtClean="0">
                <a:solidFill>
                  <a:srgbClr val="C00000"/>
                </a:solidFill>
              </a:rPr>
              <a:t>za trogodišnje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21442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Henrik Ibsen: Nora</a:t>
            </a:r>
          </a:p>
          <a:p>
            <a:r>
              <a:rPr lang="hr-HR" sz="1600" dirty="0" smtClean="0">
                <a:latin typeface="Calibri" pitchFamily="34" charset="0"/>
              </a:rPr>
              <a:t>2. Janko </a:t>
            </a:r>
            <a:r>
              <a:rPr lang="hr-HR" sz="1600" dirty="0" err="1" smtClean="0">
                <a:latin typeface="Calibri" pitchFamily="34" charset="0"/>
              </a:rPr>
              <a:t>Leskovar</a:t>
            </a:r>
            <a:r>
              <a:rPr lang="hr-HR" sz="1600" dirty="0" smtClean="0">
                <a:latin typeface="Calibri" pitchFamily="34" charset="0"/>
              </a:rPr>
              <a:t>: Misao na vječnost ili Katastrofa</a:t>
            </a:r>
          </a:p>
          <a:p>
            <a:r>
              <a:rPr lang="hr-HR" sz="1600" dirty="0" smtClean="0">
                <a:latin typeface="Calibri" pitchFamily="34" charset="0"/>
              </a:rPr>
              <a:t>3. Dinko Šimunović: Duga ili Franjo Horvat Kiš: Ženik</a:t>
            </a:r>
          </a:p>
          <a:p>
            <a:r>
              <a:rPr lang="hr-HR" sz="1600" dirty="0" smtClean="0">
                <a:latin typeface="Calibri" pitchFamily="34" charset="0"/>
              </a:rPr>
              <a:t>4. Milan Begović: Amerikanska jahta u splitskoj luci ili Pustolov pred vratima</a:t>
            </a:r>
          </a:p>
          <a:p>
            <a:r>
              <a:rPr lang="hr-HR" sz="1600" dirty="0" smtClean="0">
                <a:latin typeface="Calibri" pitchFamily="34" charset="0"/>
              </a:rPr>
              <a:t>5. Ivan Kozarac: Sudoperka ili </a:t>
            </a:r>
            <a:r>
              <a:rPr lang="hr-HR" sz="1600" dirty="0" err="1" smtClean="0">
                <a:latin typeface="Calibri" pitchFamily="34" charset="0"/>
              </a:rPr>
              <a:t>Đuka</a:t>
            </a:r>
            <a:r>
              <a:rPr lang="hr-HR" sz="1600" dirty="0" smtClean="0">
                <a:latin typeface="Calibri" pitchFamily="34" charset="0"/>
              </a:rPr>
              <a:t> Begović (ulomak)</a:t>
            </a:r>
          </a:p>
          <a:p>
            <a:r>
              <a:rPr lang="hr-HR" sz="1600" dirty="0" smtClean="0">
                <a:latin typeface="Calibri" pitchFamily="34" charset="0"/>
              </a:rPr>
              <a:t>6. Ernest Hemingway: Starac i more</a:t>
            </a:r>
          </a:p>
          <a:p>
            <a:r>
              <a:rPr lang="hr-HR" sz="1600" dirty="0" smtClean="0">
                <a:latin typeface="Calibri" pitchFamily="34" charset="0"/>
              </a:rPr>
              <a:t>7. Miroslav Krleža: Balade </a:t>
            </a:r>
            <a:r>
              <a:rPr lang="hr-HR" sz="1600" dirty="0" err="1" smtClean="0">
                <a:latin typeface="Calibri" pitchFamily="34" charset="0"/>
              </a:rPr>
              <a:t>Petrice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hr-HR" sz="1600" dirty="0" err="1" smtClean="0">
                <a:latin typeface="Calibri" pitchFamily="34" charset="0"/>
              </a:rPr>
              <a:t>Kerempuha</a:t>
            </a:r>
            <a:r>
              <a:rPr lang="hr-HR" sz="1600" dirty="0" smtClean="0">
                <a:latin typeface="Calibri" pitchFamily="34" charset="0"/>
              </a:rPr>
              <a:t> (izbor)</a:t>
            </a:r>
          </a:p>
          <a:p>
            <a:r>
              <a:rPr lang="hr-HR" sz="1600" dirty="0" smtClean="0">
                <a:latin typeface="Calibri" pitchFamily="34" charset="0"/>
              </a:rPr>
              <a:t>8. August Cesarec: </a:t>
            </a:r>
            <a:r>
              <a:rPr lang="hr-HR" sz="1600" dirty="0" err="1" smtClean="0">
                <a:latin typeface="Calibri" pitchFamily="34" charset="0"/>
              </a:rPr>
              <a:t>Tonkina</a:t>
            </a:r>
            <a:r>
              <a:rPr lang="hr-HR" sz="1600" dirty="0" smtClean="0">
                <a:latin typeface="Calibri" pitchFamily="34" charset="0"/>
              </a:rPr>
              <a:t> jedina ljubav</a:t>
            </a:r>
          </a:p>
          <a:p>
            <a:r>
              <a:rPr lang="hr-HR" sz="1600" dirty="0" smtClean="0">
                <a:latin typeface="Calibri" pitchFamily="34" charset="0"/>
              </a:rPr>
              <a:t>9. Viktor Car Emin: Mali od </a:t>
            </a:r>
            <a:r>
              <a:rPr lang="hr-HR" sz="1600" dirty="0" err="1" smtClean="0">
                <a:latin typeface="Calibri" pitchFamily="34" charset="0"/>
              </a:rPr>
              <a:t>foguna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10. Slavko Kolar: Mi smo za pravicu</a:t>
            </a:r>
          </a:p>
          <a:p>
            <a:r>
              <a:rPr lang="hr-HR" sz="1600" dirty="0" smtClean="0">
                <a:latin typeface="Calibri" pitchFamily="34" charset="0"/>
              </a:rPr>
              <a:t>11. Eugene </a:t>
            </a:r>
            <a:r>
              <a:rPr lang="hr-HR" sz="1600" dirty="0" err="1" smtClean="0">
                <a:latin typeface="Calibri" pitchFamily="34" charset="0"/>
              </a:rPr>
              <a:t>Ionesco</a:t>
            </a:r>
            <a:r>
              <a:rPr lang="hr-HR" sz="1600" dirty="0" smtClean="0">
                <a:latin typeface="Calibri" pitchFamily="34" charset="0"/>
              </a:rPr>
              <a:t>: Ćelava pjevačica ili Stolice</a:t>
            </a:r>
          </a:p>
          <a:p>
            <a:r>
              <a:rPr lang="hr-HR" sz="1600" dirty="0" smtClean="0">
                <a:latin typeface="Calibri" pitchFamily="34" charset="0"/>
              </a:rPr>
              <a:t>12. Ranko Marinković: Ruke (Izbor)</a:t>
            </a:r>
          </a:p>
          <a:p>
            <a:r>
              <a:rPr lang="hr-HR" sz="1600" dirty="0" smtClean="0">
                <a:latin typeface="Calibri" pitchFamily="34" charset="0"/>
              </a:rPr>
              <a:t>13. Ivo Brešan: Predstava Hamleta u selu </a:t>
            </a:r>
            <a:r>
              <a:rPr lang="hr-HR" sz="1600" dirty="0" err="1" smtClean="0">
                <a:latin typeface="Calibri" pitchFamily="34" charset="0"/>
              </a:rPr>
              <a:t>Mrduša</a:t>
            </a:r>
            <a:r>
              <a:rPr lang="hr-HR" sz="1600" dirty="0" smtClean="0">
                <a:latin typeface="Calibri" pitchFamily="34" charset="0"/>
              </a:rPr>
              <a:t> Donja</a:t>
            </a:r>
          </a:p>
          <a:p>
            <a:r>
              <a:rPr lang="hr-HR" sz="1600" dirty="0" smtClean="0">
                <a:latin typeface="Calibri" pitchFamily="34" charset="0"/>
              </a:rPr>
              <a:t>14. Ivan Aralica: Okvir za mržnju</a:t>
            </a:r>
          </a:p>
          <a:p>
            <a:r>
              <a:rPr lang="hr-HR" sz="1600" dirty="0" smtClean="0">
                <a:latin typeface="Calibri" pitchFamily="34" charset="0"/>
              </a:rPr>
              <a:t>15. Stjepan </a:t>
            </a:r>
            <a:r>
              <a:rPr lang="hr-HR" sz="1600" dirty="0" err="1" smtClean="0">
                <a:latin typeface="Calibri" pitchFamily="34" charset="0"/>
              </a:rPr>
              <a:t>Čuić</a:t>
            </a:r>
            <a:r>
              <a:rPr lang="hr-HR" sz="1600" dirty="0" smtClean="0">
                <a:latin typeface="Calibri" pitchFamily="34" charset="0"/>
              </a:rPr>
              <a:t>: Staljinova slika</a:t>
            </a:r>
          </a:p>
          <a:p>
            <a:r>
              <a:rPr lang="hr-HR" sz="1600" dirty="0" smtClean="0">
                <a:latin typeface="Calibri" pitchFamily="34" charset="0"/>
              </a:rPr>
              <a:t>16. Pavao </a:t>
            </a:r>
            <a:r>
              <a:rPr lang="hr-HR" sz="1600" dirty="0" err="1" smtClean="0">
                <a:latin typeface="Calibri" pitchFamily="34" charset="0"/>
              </a:rPr>
              <a:t>Pavličić</a:t>
            </a:r>
            <a:r>
              <a:rPr lang="hr-HR" sz="1600" dirty="0" smtClean="0">
                <a:latin typeface="Calibri" pitchFamily="34" charset="0"/>
              </a:rPr>
              <a:t>: Dobri duh Zagreba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4. razred - </a:t>
            </a:r>
            <a:r>
              <a:rPr lang="hr-HR" sz="2800" b="1" dirty="0" smtClean="0">
                <a:solidFill>
                  <a:srgbClr val="C00000"/>
                </a:solidFill>
              </a:rPr>
              <a:t>za gimnazije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07154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1. Marcel Proust: U traženju izgubljena vremena (</a:t>
            </a:r>
            <a:r>
              <a:rPr lang="hr-HR" sz="1400" dirty="0" err="1" smtClean="0"/>
              <a:t>Combray</a:t>
            </a:r>
            <a:r>
              <a:rPr lang="hr-HR" sz="1400" dirty="0" smtClean="0"/>
              <a:t>) </a:t>
            </a:r>
          </a:p>
          <a:p>
            <a:r>
              <a:rPr lang="hr-HR" sz="1400" dirty="0" smtClean="0"/>
              <a:t>2. </a:t>
            </a:r>
            <a:r>
              <a:rPr lang="hr-HR" sz="1400" dirty="0" err="1" smtClean="0"/>
              <a:t>Luigi</a:t>
            </a:r>
            <a:r>
              <a:rPr lang="hr-HR" sz="1400" dirty="0" smtClean="0"/>
              <a:t> Pirandello: Šest osoba traži autora </a:t>
            </a:r>
          </a:p>
          <a:p>
            <a:r>
              <a:rPr lang="hr-HR" sz="1400" dirty="0" smtClean="0"/>
              <a:t>3. </a:t>
            </a:r>
            <a:r>
              <a:rPr lang="hr-HR" sz="1400" dirty="0" err="1" smtClean="0"/>
              <a:t>Franz</a:t>
            </a:r>
            <a:r>
              <a:rPr lang="hr-HR" sz="1400" dirty="0" smtClean="0"/>
              <a:t> Kafka: Proces i Preobražaj </a:t>
            </a:r>
          </a:p>
          <a:p>
            <a:r>
              <a:rPr lang="hr-HR" sz="1400" dirty="0" smtClean="0"/>
              <a:t>4. Ernest Hemingway: Starac i more ili Kome zvono zvoni </a:t>
            </a:r>
          </a:p>
          <a:p>
            <a:r>
              <a:rPr lang="hr-HR" sz="1400" dirty="0" smtClean="0"/>
              <a:t>5. Miroslav Krleža: Kraljevo, Baraka Pet </a:t>
            </a:r>
            <a:r>
              <a:rPr lang="hr-HR" sz="1400" dirty="0" err="1" smtClean="0"/>
              <a:t>Be</a:t>
            </a:r>
            <a:r>
              <a:rPr lang="hr-HR" sz="1400" dirty="0" smtClean="0"/>
              <a:t>, </a:t>
            </a:r>
            <a:r>
              <a:rPr lang="hr-HR" sz="1400" dirty="0" err="1" smtClean="0"/>
              <a:t>Khevenhiller</a:t>
            </a:r>
            <a:r>
              <a:rPr lang="hr-HR" sz="1400" dirty="0" smtClean="0"/>
              <a:t>, Povratak Filipa </a:t>
            </a:r>
            <a:r>
              <a:rPr lang="hr-HR" sz="1400" dirty="0" err="1" smtClean="0"/>
              <a:t>Latinovicza</a:t>
            </a:r>
            <a:r>
              <a:rPr lang="hr-HR" sz="1400" dirty="0" smtClean="0"/>
              <a:t> i Gospoda </a:t>
            </a:r>
            <a:r>
              <a:rPr lang="hr-HR" sz="1400" dirty="0" err="1" smtClean="0"/>
              <a:t>Glembajevi</a:t>
            </a:r>
            <a:r>
              <a:rPr lang="hr-HR" sz="1400" dirty="0" smtClean="0"/>
              <a:t> </a:t>
            </a:r>
          </a:p>
          <a:p>
            <a:r>
              <a:rPr lang="hr-HR" sz="1400" dirty="0" smtClean="0"/>
              <a:t>6. Ivo Andrić: Prokleta avlija ili Travnička kronika </a:t>
            </a:r>
          </a:p>
          <a:p>
            <a:r>
              <a:rPr lang="hr-HR" sz="1400" dirty="0" smtClean="0"/>
              <a:t>7. Ivan Goran Kovačić: Jama </a:t>
            </a:r>
          </a:p>
          <a:p>
            <a:r>
              <a:rPr lang="hr-HR" sz="1400" dirty="0" smtClean="0"/>
              <a:t>8. </a:t>
            </a:r>
            <a:r>
              <a:rPr lang="hr-HR" sz="1400" dirty="0" err="1" smtClean="0"/>
              <a:t>William</a:t>
            </a:r>
            <a:r>
              <a:rPr lang="hr-HR" sz="1400" dirty="0" smtClean="0"/>
              <a:t> Faulkner: Krik i bijes </a:t>
            </a:r>
          </a:p>
          <a:p>
            <a:r>
              <a:rPr lang="hr-HR" sz="1400" dirty="0" smtClean="0"/>
              <a:t>9. </a:t>
            </a:r>
            <a:r>
              <a:rPr lang="hr-HR" sz="1400" dirty="0" err="1" smtClean="0"/>
              <a:t>Bertolt</a:t>
            </a:r>
            <a:r>
              <a:rPr lang="hr-HR" sz="1400" dirty="0" smtClean="0"/>
              <a:t> </a:t>
            </a:r>
            <a:r>
              <a:rPr lang="hr-HR" sz="1400" dirty="0" err="1" smtClean="0"/>
              <a:t>Brecht</a:t>
            </a:r>
            <a:r>
              <a:rPr lang="hr-HR" sz="1400" dirty="0" smtClean="0"/>
              <a:t>: Majka Hrabrost i njezina djeca </a:t>
            </a:r>
          </a:p>
          <a:p>
            <a:r>
              <a:rPr lang="hr-HR" sz="1400" dirty="0" smtClean="0"/>
              <a:t>10. </a:t>
            </a:r>
            <a:r>
              <a:rPr lang="hr-HR" sz="1400" dirty="0" err="1" smtClean="0"/>
              <a:t>Jean</a:t>
            </a:r>
            <a:r>
              <a:rPr lang="hr-HR" sz="1400" dirty="0" smtClean="0"/>
              <a:t> </a:t>
            </a:r>
            <a:r>
              <a:rPr lang="hr-HR" sz="1400" dirty="0" err="1" smtClean="0"/>
              <a:t>Paul</a:t>
            </a:r>
            <a:r>
              <a:rPr lang="hr-HR" sz="1400" dirty="0" smtClean="0"/>
              <a:t> Sartre: Mučnina </a:t>
            </a:r>
          </a:p>
          <a:p>
            <a:r>
              <a:rPr lang="hr-HR" sz="1400" dirty="0" smtClean="0"/>
              <a:t>11. Albert Camus: Stranac </a:t>
            </a:r>
          </a:p>
          <a:p>
            <a:r>
              <a:rPr lang="hr-HR" sz="1400" dirty="0" smtClean="0"/>
              <a:t>12. Eugene </a:t>
            </a:r>
            <a:r>
              <a:rPr lang="hr-HR" sz="1400" dirty="0" err="1" smtClean="0"/>
              <a:t>lonesco</a:t>
            </a:r>
            <a:r>
              <a:rPr lang="hr-HR" sz="1400" dirty="0" smtClean="0"/>
              <a:t>: Ćelava pjevačica i Stolice </a:t>
            </a:r>
          </a:p>
          <a:p>
            <a:r>
              <a:rPr lang="hr-HR" sz="1400" dirty="0" smtClean="0"/>
              <a:t>13. </a:t>
            </a:r>
            <a:r>
              <a:rPr lang="hr-HR" sz="1400" dirty="0" err="1" smtClean="0"/>
              <a:t>Samuel</a:t>
            </a:r>
            <a:r>
              <a:rPr lang="hr-HR" sz="1400" dirty="0" smtClean="0"/>
              <a:t> Beckett: U očekivanju </a:t>
            </a:r>
            <a:r>
              <a:rPr lang="hr-HR" sz="1400" dirty="0" err="1" smtClean="0"/>
              <a:t>Godota</a:t>
            </a:r>
            <a:r>
              <a:rPr lang="hr-HR" sz="1400" dirty="0" smtClean="0"/>
              <a:t> </a:t>
            </a:r>
          </a:p>
          <a:p>
            <a:r>
              <a:rPr lang="hr-HR" sz="1400" dirty="0" smtClean="0"/>
              <a:t>14. </a:t>
            </a:r>
            <a:r>
              <a:rPr lang="hr-HR" sz="1400" dirty="0" err="1" smtClean="0"/>
              <a:t>Meša</a:t>
            </a:r>
            <a:r>
              <a:rPr lang="hr-HR" sz="1400" dirty="0" smtClean="0"/>
              <a:t> </a:t>
            </a:r>
            <a:r>
              <a:rPr lang="hr-HR" sz="1400" dirty="0" err="1" smtClean="0"/>
              <a:t>Selimović</a:t>
            </a:r>
            <a:r>
              <a:rPr lang="hr-HR" sz="1400" dirty="0" smtClean="0"/>
              <a:t>: Derviš i smrt </a:t>
            </a:r>
          </a:p>
          <a:p>
            <a:r>
              <a:rPr lang="hr-HR" sz="1400" dirty="0" smtClean="0"/>
              <a:t>15. Petar Šegedin: Crni smiješak </a:t>
            </a:r>
          </a:p>
          <a:p>
            <a:r>
              <a:rPr lang="hr-HR" sz="1400" dirty="0" smtClean="0"/>
              <a:t>16. Vladan Desnica: Proljeća Ivana Galeba </a:t>
            </a:r>
          </a:p>
          <a:p>
            <a:r>
              <a:rPr lang="hr-HR" sz="1400" dirty="0" smtClean="0"/>
              <a:t>17. Ranko Marinković: Ruke i Kiklop </a:t>
            </a:r>
          </a:p>
          <a:p>
            <a:r>
              <a:rPr lang="hr-HR" sz="1400" dirty="0" smtClean="0"/>
              <a:t>18. Slobodan Novak: Mirisi, zlato i tamjan </a:t>
            </a:r>
          </a:p>
          <a:p>
            <a:r>
              <a:rPr lang="hr-HR" sz="1400" dirty="0" smtClean="0"/>
              <a:t>19. </a:t>
            </a:r>
            <a:r>
              <a:rPr lang="hr-HR" sz="1400" dirty="0" err="1" smtClean="0"/>
              <a:t>Hermann</a:t>
            </a:r>
            <a:r>
              <a:rPr lang="hr-HR" sz="1400" dirty="0" smtClean="0"/>
              <a:t> Hesse: Stepski vuk </a:t>
            </a:r>
          </a:p>
          <a:p>
            <a:r>
              <a:rPr lang="hr-HR" sz="1400" dirty="0" smtClean="0"/>
              <a:t>20. Antun Šoljan: Kratki izlet </a:t>
            </a:r>
          </a:p>
          <a:p>
            <a:r>
              <a:rPr lang="hr-HR" sz="1400" dirty="0" smtClean="0"/>
              <a:t>21. Vitomir Lukić: </a:t>
            </a:r>
            <a:r>
              <a:rPr lang="hr-HR" sz="1400" dirty="0" err="1" smtClean="0"/>
              <a:t>Sanovnik</a:t>
            </a:r>
            <a:r>
              <a:rPr lang="hr-HR" sz="1400" dirty="0" smtClean="0"/>
              <a:t> nasmijane duše </a:t>
            </a:r>
          </a:p>
          <a:p>
            <a:r>
              <a:rPr lang="hr-HR" sz="1400" dirty="0" smtClean="0"/>
              <a:t>22. Ivo Brešan: Predstava Hamleta u selu </a:t>
            </a:r>
            <a:r>
              <a:rPr lang="hr-HR" sz="1400" dirty="0" err="1" smtClean="0"/>
              <a:t>Mrduša</a:t>
            </a:r>
            <a:r>
              <a:rPr lang="hr-HR" sz="1400" dirty="0" smtClean="0"/>
              <a:t> Donja </a:t>
            </a:r>
          </a:p>
          <a:p>
            <a:r>
              <a:rPr lang="hr-HR" sz="1400" dirty="0" smtClean="0"/>
              <a:t>23. Ivan Aralica: Psi u trgovištu ili Put bez sna </a:t>
            </a:r>
          </a:p>
          <a:p>
            <a:r>
              <a:rPr lang="hr-HR" sz="1400" dirty="0" smtClean="0"/>
              <a:t>24. Nedjeljko </a:t>
            </a:r>
            <a:r>
              <a:rPr lang="hr-HR" sz="1400" dirty="0" err="1" smtClean="0"/>
              <a:t>Fabrio</a:t>
            </a:r>
            <a:r>
              <a:rPr lang="hr-HR" sz="1400" dirty="0" smtClean="0"/>
              <a:t>: Vježbanje života ili Smrt </a:t>
            </a:r>
            <a:r>
              <a:rPr lang="hr-HR" sz="1400" dirty="0" err="1" smtClean="0"/>
              <a:t>Vronskoga</a:t>
            </a:r>
            <a:r>
              <a:rPr lang="hr-HR" sz="1400" dirty="0" smtClean="0"/>
              <a:t> </a:t>
            </a:r>
          </a:p>
          <a:p>
            <a:r>
              <a:rPr lang="hr-HR" sz="1400" dirty="0" smtClean="0"/>
              <a:t>25. Pavao </a:t>
            </a:r>
            <a:r>
              <a:rPr lang="hr-HR" sz="1400" dirty="0" err="1" smtClean="0"/>
              <a:t>Pavličić</a:t>
            </a:r>
            <a:r>
              <a:rPr lang="hr-HR" sz="1400" dirty="0" smtClean="0"/>
              <a:t>: Koraljna vrata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4. razred - </a:t>
            </a:r>
            <a:r>
              <a:rPr lang="hr-HR" sz="2800" b="1" dirty="0" smtClean="0">
                <a:solidFill>
                  <a:srgbClr val="C00000"/>
                </a:solidFill>
              </a:rPr>
              <a:t>za četverogodišnje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42844" y="1142984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r-HR" dirty="0" smtClean="0"/>
              <a:t>1. Marcel Proust: U traženju izgubljena vremena (</a:t>
            </a:r>
            <a:r>
              <a:rPr lang="hr-HR" dirty="0" err="1" smtClean="0"/>
              <a:t>Combray</a:t>
            </a:r>
            <a:r>
              <a:rPr lang="hr-HR" dirty="0" smtClean="0"/>
              <a:t>) </a:t>
            </a:r>
          </a:p>
          <a:p>
            <a:pPr marL="342900" indent="-342900"/>
            <a:r>
              <a:rPr lang="hr-HR" dirty="0" smtClean="0"/>
              <a:t>2. Miroslav Krleža: </a:t>
            </a:r>
            <a:r>
              <a:rPr lang="hr-HR" dirty="0" err="1" smtClean="0"/>
              <a:t>Khevenhiller</a:t>
            </a:r>
            <a:r>
              <a:rPr lang="hr-HR" dirty="0" smtClean="0"/>
              <a:t>, Povratak Filipa </a:t>
            </a:r>
            <a:r>
              <a:rPr lang="hr-HR" dirty="0" err="1" smtClean="0"/>
              <a:t>Latinovicza</a:t>
            </a:r>
            <a:r>
              <a:rPr lang="hr-HR" dirty="0" smtClean="0"/>
              <a:t> i Gospoda </a:t>
            </a:r>
            <a:r>
              <a:rPr lang="hr-HR" dirty="0" err="1" smtClean="0"/>
              <a:t>Glembajevi</a:t>
            </a:r>
            <a:r>
              <a:rPr lang="hr-HR" dirty="0" smtClean="0"/>
              <a:t> </a:t>
            </a:r>
          </a:p>
          <a:p>
            <a:r>
              <a:rPr lang="hr-HR" dirty="0"/>
              <a:t>3</a:t>
            </a:r>
            <a:r>
              <a:rPr lang="hr-HR" dirty="0" smtClean="0"/>
              <a:t>. Ivo Andrić: Prokleta avlija</a:t>
            </a:r>
          </a:p>
          <a:p>
            <a:r>
              <a:rPr lang="hr-HR" dirty="0" smtClean="0"/>
              <a:t>4. </a:t>
            </a:r>
            <a:r>
              <a:rPr lang="hr-HR" dirty="0" err="1" smtClean="0"/>
              <a:t>Bertolt</a:t>
            </a:r>
            <a:r>
              <a:rPr lang="hr-HR" dirty="0" smtClean="0"/>
              <a:t> </a:t>
            </a:r>
            <a:r>
              <a:rPr lang="hr-HR" dirty="0" err="1" smtClean="0"/>
              <a:t>Brecht</a:t>
            </a:r>
            <a:r>
              <a:rPr lang="hr-HR" dirty="0" smtClean="0"/>
              <a:t>: Majka Hrabrost i njezina djeca </a:t>
            </a:r>
          </a:p>
          <a:p>
            <a:r>
              <a:rPr lang="hr-HR" dirty="0" smtClean="0"/>
              <a:t>5. Albert Camus: Kuga </a:t>
            </a:r>
          </a:p>
          <a:p>
            <a:r>
              <a:rPr lang="hr-HR" dirty="0" smtClean="0"/>
              <a:t>6. Petar Šegedin: Novele</a:t>
            </a:r>
          </a:p>
          <a:p>
            <a:r>
              <a:rPr lang="hr-HR" dirty="0" smtClean="0"/>
              <a:t>7. Vladan Desnica: Zimsko ljetovanje ili Pripovijesti</a:t>
            </a:r>
          </a:p>
          <a:p>
            <a:r>
              <a:rPr lang="hr-HR" dirty="0" smtClean="0"/>
              <a:t>8. Ranko Marinković: Kiklop </a:t>
            </a:r>
          </a:p>
          <a:p>
            <a:r>
              <a:rPr lang="hr-HR" dirty="0" smtClean="0"/>
              <a:t>9. Antun Šoljan: Luka</a:t>
            </a:r>
          </a:p>
          <a:p>
            <a:r>
              <a:rPr lang="hr-HR" dirty="0" smtClean="0"/>
              <a:t>10. Vitomir Lukić: Soba za prolaznike</a:t>
            </a:r>
          </a:p>
          <a:p>
            <a:r>
              <a:rPr lang="hr-HR" dirty="0" smtClean="0"/>
              <a:t>11. Ivo Brešan: Predstava Hamleta u selu </a:t>
            </a:r>
            <a:r>
              <a:rPr lang="hr-HR" dirty="0" err="1" smtClean="0"/>
              <a:t>Mrduša</a:t>
            </a:r>
            <a:r>
              <a:rPr lang="hr-HR" dirty="0" smtClean="0"/>
              <a:t> Donja </a:t>
            </a:r>
          </a:p>
          <a:p>
            <a:r>
              <a:rPr lang="hr-HR" dirty="0" smtClean="0"/>
              <a:t>12. Ivan Aralica: Okvir za mržnju ili Nedjeljko </a:t>
            </a:r>
            <a:r>
              <a:rPr lang="hr-HR" dirty="0" err="1" smtClean="0"/>
              <a:t>Fabrio</a:t>
            </a:r>
            <a:r>
              <a:rPr lang="hr-HR" dirty="0" smtClean="0"/>
              <a:t>: Smrt </a:t>
            </a:r>
            <a:r>
              <a:rPr lang="hr-HR" dirty="0" err="1" smtClean="0"/>
              <a:t>Vronskoga</a:t>
            </a:r>
            <a:r>
              <a:rPr lang="hr-HR" dirty="0" smtClean="0"/>
              <a:t> </a:t>
            </a:r>
          </a:p>
          <a:p>
            <a:r>
              <a:rPr lang="hr-HR" dirty="0" smtClean="0"/>
              <a:t>13. Pavao </a:t>
            </a:r>
            <a:r>
              <a:rPr lang="hr-HR" dirty="0" err="1" smtClean="0"/>
              <a:t>Pavličić</a:t>
            </a:r>
            <a:r>
              <a:rPr lang="hr-HR" smtClean="0"/>
              <a:t>: Dunav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8573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Koliko </a:t>
            </a:r>
            <a:r>
              <a:rPr lang="hr-HR" sz="7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lektirnih</a:t>
            </a:r>
            <a:r>
              <a:rPr lang="hr-HR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djela čitaju Vaši učenici?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71802" y="21429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gimnazija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 djela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85735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 djela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500430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14 djela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143504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14 djela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715140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 djela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285984" y="2428868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strukovna škola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85720" y="342900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većina: 10 djela</a:t>
            </a:r>
          </a:p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jedan: 14</a:t>
            </a:r>
          </a:p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nekolicina: od 3 do 4 ili 6 djela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357158" y="500042"/>
          <a:ext cx="835824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14282" y="357166"/>
          <a:ext cx="8501122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zvono.eu/portal/images/stories/Na_sva_zvona/Vijesti/2013/Srpanj/Popis_31_07_2013/oranic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6000"/>
            <a:ext cx="5715000" cy="4572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kstniOkvir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Bjelovarsko-bilogorska županija:</a:t>
            </a:r>
          </a:p>
          <a:p>
            <a:endParaRPr lang="hr-HR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13 srednjih škola</a:t>
            </a:r>
          </a:p>
          <a:p>
            <a:r>
              <a:rPr lang="hr-HR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53 nastavnika hrvatskog jezika</a:t>
            </a:r>
            <a:endParaRPr lang="hr-HR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428596" y="285728"/>
          <a:ext cx="828680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357166"/>
          <a:ext cx="8715436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14282" y="214290"/>
          <a:ext cx="857256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357166"/>
          <a:ext cx="8501122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357166"/>
          <a:ext cx="857256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142844" y="214290"/>
          <a:ext cx="871543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357166"/>
          <a:ext cx="857256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357166"/>
          <a:ext cx="8501122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214290"/>
          <a:ext cx="864399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285720" y="285728"/>
          <a:ext cx="864399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17 nastavnika je riješilo anketu: 12 iz strukovnih škola, a 5 iz gimnazija</a:t>
            </a:r>
          </a:p>
        </p:txBody>
      </p:sp>
      <p:graphicFrame>
        <p:nvGraphicFramePr>
          <p:cNvPr id="4" name="Grafikon 3"/>
          <p:cNvGraphicFramePr/>
          <p:nvPr/>
        </p:nvGraphicFramePr>
        <p:xfrm>
          <a:off x="571472" y="1000108"/>
          <a:ext cx="785818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428596" y="357166"/>
          <a:ext cx="828680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4282" y="21429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Nacionalni okvirni kurikulum, 2011.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114298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ČITANJE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85720" y="171448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eriod"/>
            </a:pP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Pripremanje za čitanje</a:t>
            </a:r>
          </a:p>
          <a:p>
            <a:pPr marL="355600" indent="-355600">
              <a:buAutoNum type="arabicPeriod"/>
            </a:pP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 Primjenjivanje strategija za čitanje</a:t>
            </a:r>
          </a:p>
          <a:p>
            <a:pPr marL="355600" indent="-355600">
              <a:buAutoNum type="arabicPeriod"/>
            </a:pP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Razumijevanje različitih vrsta tekstova (tradicionalni i elektronički oblik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355600" indent="-355600">
              <a:buAutoNum type="arabicPeriod"/>
            </a:pP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Čitanje iz potrebe, sa zanimanjem i sa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zadovoljstvom</a:t>
            </a:r>
          </a:p>
          <a:p>
            <a:pPr marL="355600" indent="-355600">
              <a:buAutoNum type="arabicPeriod"/>
            </a:pP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Upoznavanje </a:t>
            </a: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i poštivanje hrvatske kulture, kultura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</a:rPr>
              <a:t>nacionalnih manjina </a:t>
            </a: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u Republici Hrvatskoj i drugih kultura</a:t>
            </a:r>
            <a:endParaRPr lang="hr-HR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1. Pripremanje za čitanje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85723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Učenici će: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odabrati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temu, oblik, izvore i namjenu za čitanje zadanih i samostalno odabranih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neknjiževnih i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tekstova različite složenosti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obrazložiti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važnost čitanja zadanih i samostalno odabranih neknjiževnih i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tekstova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različite složenosti s namjerom zbog vlastitoga zanimanja i potrebe u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svakodnevnomu životu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raščlaniti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, protumačiti i procijeniti ključne riječi, ideje, jezična i stilska obilježja neknjiževnih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tekstova različite složenosti, zadanih i samostalno odabranih</a:t>
            </a:r>
            <a:endParaRPr lang="hr-HR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2. Primjenjivanje strategija za čitanje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85723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Učenici će: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odabrati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primijeniti kognitivne,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metakognitivne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i društveno-afektivne strategije prije čitanja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i tijekom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čitanja složenih neknjiževnih i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tekstova, zadanih i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samostalno odabranih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izdvojiti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razvrstati različite vrste podataka: potrebne, bitne, zanimljive i korisne te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važne pojedinosti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prema modelu prije čitanja i tijekom čitanja složenih neknjiževnih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tekstova, zadanih i samostalno odabranih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ovladati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tehnikama različitih vrsta čitanja složenih neknjiževnih i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tekstova, zadanih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samostalno odabranih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primijeniti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objasniti uporabu strategija samostalnoga i suradničkoga učenja u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</a:rPr>
              <a:t>međudjelatnoj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didaktičkoj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situaciji i izvan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nje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3. Razumijevanje različitih vrsta tekstova (tradicionalni i elektronički oblik):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Učenici će: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razlikovati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objasniti sadržajne podatke i jezična obilježja te razlikovati i procijeniti prema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modelu složene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neknjiževne i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književnoumjetničke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tekstove, zadane i samostalno odabrane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tijekom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čitanja procijeniti u različite svrhe sadržajne, jezične i teorijske podatke u složenim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neknjiževnim i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književnoumjetničkim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tekstovima, zadanima i samostalno odabranima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protumačiti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samostalno procijeniti nepoznate tekstove u skladu s ciljevima vrste obrazovanja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4. Čitanje iz potrebe, sa zanimanjem i zadovoljstvom: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128586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Učenici će: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steći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zanimanje i pozitivan odnos prema čitanju u različitim situacijama i s obzirom na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ciljeve vrste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obrazovanja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steći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kulturu čitanja i s obzirom na ciljeve vrste obrazovanja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obrazložiti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svoj izbor tekstova i razloge zadovoljstva tijekom čitanja i onih vezanih za čitanje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5. Upoznavanje i poštivanje hrvatske kulture, kultura nacionalnih manjina u Republici Hrvatskoj i drugih kultura: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4282" y="128586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Učenici će: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uočiti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poštovati različitosti i vrijednosti hrvatske, svoje i drugih kultura u širemu okružju i na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temelju neknjiževnih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književnoumjetničkih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tekstova s obzirom na prostor i vrijeme njihova nastanka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ponašati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se u skladu s općeljudskim vrijednostima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8573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Koliko </a:t>
            </a:r>
            <a:r>
              <a:rPr lang="hr-HR" sz="7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lektirnih</a:t>
            </a:r>
            <a:r>
              <a:rPr lang="hr-HR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djela čitaju Vaši učenici?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714356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1. razred - </a:t>
            </a:r>
            <a:r>
              <a:rPr lang="hr-HR" sz="2800" b="1" dirty="0" smtClean="0">
                <a:solidFill>
                  <a:srgbClr val="C00000"/>
                </a:solidFill>
              </a:rPr>
              <a:t>za gimnazije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35729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Homer: Ilijada, pjevanje I, VI., XVI., XVIII., XXIV. (ep)</a:t>
            </a:r>
          </a:p>
          <a:p>
            <a:r>
              <a:rPr lang="hr-HR" sz="1600" dirty="0" smtClean="0"/>
              <a:t>2. Ezop, Ivan </a:t>
            </a:r>
            <a:r>
              <a:rPr lang="hr-HR" sz="1600" dirty="0" err="1" smtClean="0"/>
              <a:t>Andrejevič</a:t>
            </a:r>
            <a:r>
              <a:rPr lang="hr-HR" sz="1600" dirty="0" smtClean="0"/>
              <a:t> </a:t>
            </a:r>
            <a:r>
              <a:rPr lang="hr-HR" sz="1600" dirty="0" err="1" smtClean="0"/>
              <a:t>Krilov</a:t>
            </a:r>
            <a:r>
              <a:rPr lang="hr-HR" sz="1600" dirty="0" smtClean="0"/>
              <a:t> ili </a:t>
            </a:r>
            <a:r>
              <a:rPr lang="hr-HR" sz="1600" dirty="0" err="1" smtClean="0"/>
              <a:t>Jean</a:t>
            </a:r>
            <a:r>
              <a:rPr lang="hr-HR" sz="1600" dirty="0" smtClean="0"/>
              <a:t> de </a:t>
            </a:r>
            <a:r>
              <a:rPr lang="hr-HR" sz="1600" dirty="0" err="1" smtClean="0"/>
              <a:t>la</a:t>
            </a:r>
            <a:r>
              <a:rPr lang="hr-HR" sz="1600" dirty="0" smtClean="0"/>
              <a:t> </a:t>
            </a:r>
            <a:r>
              <a:rPr lang="hr-HR" sz="1600" dirty="0" err="1" smtClean="0"/>
              <a:t>Fontaine</a:t>
            </a:r>
            <a:r>
              <a:rPr lang="hr-HR" sz="1600" dirty="0" smtClean="0"/>
              <a:t>: Basne (po izboru)</a:t>
            </a:r>
          </a:p>
          <a:p>
            <a:r>
              <a:rPr lang="hr-HR" sz="1600" dirty="0" smtClean="0"/>
              <a:t>3. </a:t>
            </a:r>
            <a:r>
              <a:rPr lang="hr-HR" sz="1600" dirty="0" err="1" smtClean="0"/>
              <a:t>Hans</a:t>
            </a:r>
            <a:r>
              <a:rPr lang="hr-HR" sz="1600" dirty="0" smtClean="0"/>
              <a:t> Christian Andersen: Carevo novo ruho ili Ivana Brlić - Mažuranić: Kako je Potjeh tražio istinu</a:t>
            </a:r>
          </a:p>
          <a:p>
            <a:r>
              <a:rPr lang="hr-HR" sz="1600" dirty="0" smtClean="0"/>
              <a:t>4. August Šenoa: Zlatarovo zlato</a:t>
            </a:r>
          </a:p>
          <a:p>
            <a:r>
              <a:rPr lang="hr-HR" sz="1600" dirty="0" smtClean="0"/>
              <a:t>5. </a:t>
            </a:r>
            <a:r>
              <a:rPr lang="hr-HR" sz="1600" dirty="0" err="1" smtClean="0"/>
              <a:t>Jerome</a:t>
            </a:r>
            <a:r>
              <a:rPr lang="hr-HR" sz="1600" dirty="0" smtClean="0"/>
              <a:t> David Salinger: Lovac u žitu</a:t>
            </a:r>
          </a:p>
          <a:p>
            <a:r>
              <a:rPr lang="hr-HR" sz="1600" dirty="0" smtClean="0"/>
              <a:t>6. Vjenceslav Novak: U glib</a:t>
            </a:r>
          </a:p>
          <a:p>
            <a:r>
              <a:rPr lang="hr-HR" sz="1600" dirty="0" smtClean="0"/>
              <a:t>7. </a:t>
            </a:r>
            <a:r>
              <a:rPr lang="en-US" sz="1600" dirty="0" smtClean="0"/>
              <a:t>Mile </a:t>
            </a:r>
            <a:r>
              <a:rPr lang="en-US" sz="1600" dirty="0" err="1" smtClean="0"/>
              <a:t>Budak</a:t>
            </a:r>
            <a:r>
              <a:rPr lang="en-US" sz="1600" dirty="0" smtClean="0"/>
              <a:t>: </a:t>
            </a:r>
            <a:r>
              <a:rPr lang="en-US" sz="1600" dirty="0" err="1" smtClean="0"/>
              <a:t>Opanci</a:t>
            </a:r>
            <a:r>
              <a:rPr lang="en-US" sz="1600" dirty="0" smtClean="0"/>
              <a:t> </a:t>
            </a:r>
            <a:r>
              <a:rPr lang="hr-HR" sz="1600" dirty="0" smtClean="0"/>
              <a:t>d</a:t>
            </a:r>
            <a:r>
              <a:rPr lang="en-US" sz="1600" dirty="0" err="1" smtClean="0"/>
              <a:t>ida</a:t>
            </a:r>
            <a:r>
              <a:rPr lang="en-US" sz="1600" dirty="0" smtClean="0"/>
              <a:t> </a:t>
            </a:r>
            <a:r>
              <a:rPr lang="en-US" sz="1600" dirty="0" err="1" smtClean="0"/>
              <a:t>Vidurine</a:t>
            </a:r>
            <a:endParaRPr lang="hr-HR" sz="1600" dirty="0" smtClean="0"/>
          </a:p>
          <a:p>
            <a:r>
              <a:rPr lang="hr-HR" sz="1600" dirty="0" smtClean="0"/>
              <a:t>8. Antun Gustav Matoš: Cvijet s raskršća</a:t>
            </a:r>
          </a:p>
          <a:p>
            <a:r>
              <a:rPr lang="hr-HR" sz="1600" dirty="0" smtClean="0"/>
              <a:t>9. Vjekoslav Kaleb: Gost</a:t>
            </a:r>
          </a:p>
          <a:p>
            <a:r>
              <a:rPr lang="hr-HR" sz="1600" dirty="0" smtClean="0"/>
              <a:t>10. Pavao </a:t>
            </a:r>
            <a:r>
              <a:rPr lang="hr-HR" sz="1600" dirty="0" err="1" smtClean="0"/>
              <a:t>Pavličić</a:t>
            </a:r>
            <a:r>
              <a:rPr lang="hr-HR" sz="1600" dirty="0" smtClean="0"/>
              <a:t>: Dobri duh Zagreba</a:t>
            </a:r>
          </a:p>
          <a:p>
            <a:r>
              <a:rPr lang="hr-HR" sz="1600" dirty="0" smtClean="0"/>
              <a:t>11. </a:t>
            </a:r>
            <a:r>
              <a:rPr lang="hr-HR" sz="1600" dirty="0" err="1" smtClean="0"/>
              <a:t>Sofoklo</a:t>
            </a:r>
            <a:r>
              <a:rPr lang="hr-HR" sz="1600" dirty="0" smtClean="0"/>
              <a:t>: Antigona</a:t>
            </a:r>
          </a:p>
          <a:p>
            <a:r>
              <a:rPr lang="hr-HR" sz="1600" dirty="0" smtClean="0"/>
              <a:t>12. Ivo Vojnović: Ekvinocij</a:t>
            </a:r>
          </a:p>
          <a:p>
            <a:r>
              <a:rPr lang="hr-HR" sz="1600" dirty="0" smtClean="0"/>
              <a:t>13. Biblija: Knjiga Postanka, Knjiga Izlaska, Judita, Pjesma nad pjesmama, Psalmi, Evanđelje po Ivanu</a:t>
            </a:r>
          </a:p>
          <a:p>
            <a:r>
              <a:rPr lang="hr-HR" sz="1600" dirty="0" smtClean="0">
                <a:latin typeface="Calibri" pitchFamily="34" charset="0"/>
              </a:rPr>
              <a:t>14. </a:t>
            </a:r>
            <a:r>
              <a:rPr lang="hr-HR" sz="1600" dirty="0" smtClean="0"/>
              <a:t>Homer: Odiseja (pjevanje I., XIX., XXI.)</a:t>
            </a:r>
          </a:p>
          <a:p>
            <a:r>
              <a:rPr lang="hr-HR" sz="1600" dirty="0" smtClean="0">
                <a:latin typeface="Calibri" pitchFamily="34" charset="0"/>
              </a:rPr>
              <a:t>15. </a:t>
            </a:r>
            <a:r>
              <a:rPr lang="hr-HR" sz="1600" dirty="0" smtClean="0"/>
              <a:t>Eshil: Okovani </a:t>
            </a:r>
            <a:r>
              <a:rPr lang="hr-HR" sz="1600" dirty="0" err="1" smtClean="0"/>
              <a:t>Prometej</a:t>
            </a:r>
            <a:endParaRPr lang="hr-HR" sz="1600" dirty="0" smtClean="0"/>
          </a:p>
          <a:p>
            <a:r>
              <a:rPr lang="hr-HR" sz="1600" dirty="0" smtClean="0">
                <a:latin typeface="Calibri" pitchFamily="34" charset="0"/>
              </a:rPr>
              <a:t>16. </a:t>
            </a:r>
            <a:r>
              <a:rPr lang="hr-HR" sz="1600" dirty="0" err="1" smtClean="0"/>
              <a:t>Sofoklo</a:t>
            </a:r>
            <a:r>
              <a:rPr lang="hr-HR" sz="1600" dirty="0" smtClean="0"/>
              <a:t>: Kralj Edip</a:t>
            </a:r>
          </a:p>
          <a:p>
            <a:r>
              <a:rPr lang="hr-HR" sz="1600" dirty="0" smtClean="0">
                <a:latin typeface="Calibri" pitchFamily="34" charset="0"/>
              </a:rPr>
              <a:t>17. </a:t>
            </a:r>
            <a:r>
              <a:rPr lang="hr-HR" sz="1600" dirty="0" smtClean="0"/>
              <a:t>Euripid: Elektra</a:t>
            </a:r>
          </a:p>
          <a:p>
            <a:r>
              <a:rPr lang="hr-HR" sz="1600" dirty="0" smtClean="0">
                <a:latin typeface="Calibri" pitchFamily="34" charset="0"/>
              </a:rPr>
              <a:t>18. </a:t>
            </a:r>
            <a:r>
              <a:rPr lang="hr-HR" sz="1600" dirty="0" err="1" smtClean="0"/>
              <a:t>Plaut</a:t>
            </a:r>
            <a:r>
              <a:rPr lang="hr-HR" sz="1600" dirty="0" smtClean="0"/>
              <a:t>: Tvrdica</a:t>
            </a:r>
          </a:p>
          <a:p>
            <a:r>
              <a:rPr lang="hr-HR" sz="1600" dirty="0" smtClean="0">
                <a:latin typeface="Calibri" pitchFamily="34" charset="0"/>
              </a:rPr>
              <a:t>19. </a:t>
            </a:r>
            <a:r>
              <a:rPr lang="nn-NO" sz="1600" dirty="0" smtClean="0"/>
              <a:t>Vergilije: Eneida, pjevanje II. i IV.</a:t>
            </a:r>
            <a:endParaRPr lang="hr-HR" sz="1600" dirty="0" smtClean="0"/>
          </a:p>
          <a:p>
            <a:r>
              <a:rPr lang="hr-HR" sz="1600" dirty="0" smtClean="0">
                <a:latin typeface="Calibri" pitchFamily="34" charset="0"/>
              </a:rPr>
              <a:t>20. </a:t>
            </a:r>
            <a:r>
              <a:rPr lang="pt-BR" sz="1600" dirty="0" smtClean="0"/>
              <a:t>Ovidije: Metamorfoze (Piram i Tizba, IV. knj.)</a:t>
            </a:r>
            <a:endParaRPr lang="hr-HR" sz="1600" dirty="0" smtClean="0"/>
          </a:p>
          <a:p>
            <a:r>
              <a:rPr lang="hr-HR" sz="1600" dirty="0" smtClean="0">
                <a:latin typeface="Calibri" pitchFamily="34" charset="0"/>
              </a:rPr>
              <a:t>21. </a:t>
            </a:r>
            <a:r>
              <a:rPr lang="hr-HR" sz="1600" dirty="0" smtClean="0"/>
              <a:t>Višnja </a:t>
            </a:r>
            <a:r>
              <a:rPr lang="hr-HR" sz="1600" dirty="0" err="1" smtClean="0"/>
              <a:t>Stahuljak</a:t>
            </a:r>
            <a:r>
              <a:rPr lang="hr-HR" sz="1600" dirty="0" smtClean="0"/>
              <a:t>: Sjećanja</a:t>
            </a:r>
            <a:endParaRPr lang="hr-H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714356"/>
            <a:ext cx="792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1. razred - </a:t>
            </a:r>
            <a:r>
              <a:rPr lang="hr-HR" sz="2800" b="1" dirty="0" smtClean="0">
                <a:solidFill>
                  <a:srgbClr val="C00000"/>
                </a:solidFill>
              </a:rPr>
              <a:t>za četverogodišnje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35729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Homer: Ilijada, pjevanje I., XVI.</a:t>
            </a:r>
          </a:p>
          <a:p>
            <a:r>
              <a:rPr lang="hr-HR" sz="1600" dirty="0" smtClean="0"/>
              <a:t>2. Ezop, Ivan </a:t>
            </a:r>
            <a:r>
              <a:rPr lang="hr-HR" sz="1600" dirty="0" err="1" smtClean="0"/>
              <a:t>Andrejevič</a:t>
            </a:r>
            <a:r>
              <a:rPr lang="hr-HR" sz="1600" dirty="0" smtClean="0"/>
              <a:t> </a:t>
            </a:r>
            <a:r>
              <a:rPr lang="hr-HR" sz="1600" dirty="0" err="1" smtClean="0"/>
              <a:t>Krilov</a:t>
            </a:r>
            <a:r>
              <a:rPr lang="hr-HR" sz="1600" dirty="0" smtClean="0"/>
              <a:t> ili </a:t>
            </a:r>
            <a:r>
              <a:rPr lang="hr-HR" sz="1600" dirty="0" err="1" smtClean="0"/>
              <a:t>Jean</a:t>
            </a:r>
            <a:r>
              <a:rPr lang="hr-HR" sz="1600" dirty="0" smtClean="0"/>
              <a:t> de </a:t>
            </a:r>
            <a:r>
              <a:rPr lang="hr-HR" sz="1600" dirty="0" err="1" smtClean="0"/>
              <a:t>la</a:t>
            </a:r>
            <a:r>
              <a:rPr lang="hr-HR" sz="1600" dirty="0" smtClean="0"/>
              <a:t> </a:t>
            </a:r>
            <a:r>
              <a:rPr lang="hr-HR" sz="1600" dirty="0" err="1" smtClean="0"/>
              <a:t>Fontaine</a:t>
            </a:r>
            <a:r>
              <a:rPr lang="hr-HR" sz="1600" dirty="0" smtClean="0"/>
              <a:t>: Basne (po izboru)</a:t>
            </a:r>
          </a:p>
          <a:p>
            <a:r>
              <a:rPr lang="hr-HR" sz="1600" dirty="0" smtClean="0"/>
              <a:t>3. Ivana Brlić - Mažuranić: Regoč</a:t>
            </a:r>
          </a:p>
          <a:p>
            <a:r>
              <a:rPr lang="hr-HR" sz="1600" dirty="0" smtClean="0"/>
              <a:t>4. George Orwell: Životinjska farma ili Milan Kundera: Šala</a:t>
            </a:r>
          </a:p>
          <a:p>
            <a:r>
              <a:rPr lang="hr-HR" sz="1600" dirty="0" smtClean="0"/>
              <a:t>5. Marija Jurić Zagorka: Grička vještica</a:t>
            </a:r>
          </a:p>
          <a:p>
            <a:r>
              <a:rPr lang="hr-HR" sz="1600" dirty="0" smtClean="0"/>
              <a:t>6. Slavko Kolar: Breza ili Vjekoslav Kaleb: Gost</a:t>
            </a:r>
          </a:p>
          <a:p>
            <a:r>
              <a:rPr lang="hr-HR" sz="1600" dirty="0" smtClean="0"/>
              <a:t>7. </a:t>
            </a:r>
            <a:r>
              <a:rPr lang="hr-HR" sz="1600" dirty="0" err="1" smtClean="0"/>
              <a:t>Sofoklo</a:t>
            </a:r>
            <a:r>
              <a:rPr lang="hr-HR" sz="1600" dirty="0" smtClean="0"/>
              <a:t>: Antigona</a:t>
            </a:r>
          </a:p>
          <a:p>
            <a:r>
              <a:rPr lang="hr-HR" sz="1600" dirty="0" smtClean="0"/>
              <a:t>8. Marin Držić: Novela od Stanca</a:t>
            </a:r>
          </a:p>
          <a:p>
            <a:r>
              <a:rPr lang="hr-HR" sz="1600" dirty="0" smtClean="0"/>
              <a:t>9. Biblija: Knjiga Postanka, Knjiga Izlaska, Evanđelje po Ivanu</a:t>
            </a:r>
          </a:p>
          <a:p>
            <a:r>
              <a:rPr lang="hr-HR" sz="1600" dirty="0" smtClean="0">
                <a:latin typeface="Calibri" pitchFamily="34" charset="0"/>
              </a:rPr>
              <a:t>10. </a:t>
            </a:r>
            <a:r>
              <a:rPr lang="hr-HR" sz="1600" dirty="0" smtClean="0"/>
              <a:t>Homer: Odiseja (pjevanje I., XIX., XXI.)</a:t>
            </a:r>
          </a:p>
          <a:p>
            <a:r>
              <a:rPr lang="hr-HR" sz="1600" dirty="0" smtClean="0">
                <a:latin typeface="Calibri" pitchFamily="34" charset="0"/>
              </a:rPr>
              <a:t>11. </a:t>
            </a:r>
            <a:r>
              <a:rPr lang="hr-HR" sz="1600" dirty="0" smtClean="0"/>
              <a:t>Eshil: Okovani </a:t>
            </a:r>
            <a:r>
              <a:rPr lang="hr-HR" sz="1600" dirty="0" err="1" smtClean="0"/>
              <a:t>Prometej</a:t>
            </a:r>
            <a:endParaRPr lang="hr-HR" sz="1600" dirty="0" smtClean="0"/>
          </a:p>
          <a:p>
            <a:r>
              <a:rPr lang="hr-HR" sz="1600" dirty="0" smtClean="0">
                <a:latin typeface="Calibri" pitchFamily="34" charset="0"/>
              </a:rPr>
              <a:t>12. </a:t>
            </a:r>
            <a:r>
              <a:rPr lang="hr-HR" sz="1600" dirty="0" err="1" smtClean="0"/>
              <a:t>Plaut</a:t>
            </a:r>
            <a:r>
              <a:rPr lang="hr-HR" sz="1600" dirty="0" smtClean="0"/>
              <a:t>: Tvrdica</a:t>
            </a:r>
          </a:p>
          <a:p>
            <a:r>
              <a:rPr lang="hr-HR" sz="1600" dirty="0" smtClean="0">
                <a:latin typeface="Calibri" pitchFamily="34" charset="0"/>
              </a:rPr>
              <a:t>13. Dante Alighieri: Božanska komedija (Pakao, pjevanje I. – V.)</a:t>
            </a:r>
          </a:p>
          <a:p>
            <a:r>
              <a:rPr lang="hr-HR" sz="1600" dirty="0" smtClean="0">
                <a:latin typeface="Calibri" pitchFamily="34" charset="0"/>
              </a:rPr>
              <a:t>14. </a:t>
            </a:r>
            <a:r>
              <a:rPr lang="hr-HR" sz="1600" dirty="0" err="1" smtClean="0">
                <a:latin typeface="Calibri" pitchFamily="34" charset="0"/>
              </a:rPr>
              <a:t>Francesco</a:t>
            </a:r>
            <a:r>
              <a:rPr lang="hr-HR" sz="1600" dirty="0" smtClean="0">
                <a:latin typeface="Calibri" pitchFamily="34" charset="0"/>
              </a:rPr>
              <a:t> Petrarca: Kanconijer (I., III., V., XIII.)</a:t>
            </a:r>
          </a:p>
          <a:p>
            <a:r>
              <a:rPr lang="hr-HR" sz="1600" dirty="0" smtClean="0">
                <a:latin typeface="Calibri" pitchFamily="34" charset="0"/>
              </a:rPr>
              <a:t>15. </a:t>
            </a:r>
            <a:r>
              <a:rPr lang="hr-HR" sz="1600" dirty="0" err="1" smtClean="0">
                <a:latin typeface="Calibri" pitchFamily="34" charset="0"/>
              </a:rPr>
              <a:t>Giovanni</a:t>
            </a:r>
            <a:r>
              <a:rPr lang="hr-HR" sz="1600" dirty="0" smtClean="0">
                <a:latin typeface="Calibri" pitchFamily="34" charset="0"/>
              </a:rPr>
              <a:t> Boccaccio: </a:t>
            </a:r>
            <a:r>
              <a:rPr lang="hr-HR" sz="1600" dirty="0" err="1" smtClean="0">
                <a:latin typeface="Calibri" pitchFamily="34" charset="0"/>
              </a:rPr>
              <a:t>Dekameron</a:t>
            </a:r>
            <a:r>
              <a:rPr lang="hr-HR" sz="1600" dirty="0" smtClean="0">
                <a:latin typeface="Calibri" pitchFamily="34" charset="0"/>
              </a:rPr>
              <a:t> (Uvod; 1. dan, 1. novela, 2. dan, 3. novela)</a:t>
            </a:r>
          </a:p>
          <a:p>
            <a:r>
              <a:rPr lang="hr-HR" sz="1600" dirty="0" smtClean="0">
                <a:latin typeface="Calibri" pitchFamily="34" charset="0"/>
              </a:rPr>
              <a:t>16. Hrvatski latinisti (izbor djela)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714356"/>
            <a:ext cx="792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1. razred - </a:t>
            </a:r>
            <a:r>
              <a:rPr lang="hr-HR" sz="2800" b="1" dirty="0" smtClean="0">
                <a:solidFill>
                  <a:srgbClr val="C00000"/>
                </a:solidFill>
              </a:rPr>
              <a:t>za trogodišnje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35729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Homer: Ilijada, pjevanje I., XVI.</a:t>
            </a:r>
          </a:p>
          <a:p>
            <a:r>
              <a:rPr lang="hr-HR" sz="1600" dirty="0" smtClean="0"/>
              <a:t>2. Ezop, Ivan </a:t>
            </a:r>
            <a:r>
              <a:rPr lang="hr-HR" sz="1600" dirty="0" err="1" smtClean="0"/>
              <a:t>Andrejevič</a:t>
            </a:r>
            <a:r>
              <a:rPr lang="hr-HR" sz="1600" dirty="0" smtClean="0"/>
              <a:t> </a:t>
            </a:r>
            <a:r>
              <a:rPr lang="hr-HR" sz="1600" dirty="0" err="1" smtClean="0"/>
              <a:t>Krilov</a:t>
            </a:r>
            <a:r>
              <a:rPr lang="hr-HR" sz="1600" dirty="0" smtClean="0"/>
              <a:t> ili </a:t>
            </a:r>
            <a:r>
              <a:rPr lang="hr-HR" sz="1600" dirty="0" err="1" smtClean="0"/>
              <a:t>Jean</a:t>
            </a:r>
            <a:r>
              <a:rPr lang="hr-HR" sz="1600" dirty="0" smtClean="0"/>
              <a:t> de </a:t>
            </a:r>
            <a:r>
              <a:rPr lang="hr-HR" sz="1600" dirty="0" err="1" smtClean="0"/>
              <a:t>la</a:t>
            </a:r>
            <a:r>
              <a:rPr lang="hr-HR" sz="1600" dirty="0" smtClean="0"/>
              <a:t> </a:t>
            </a:r>
            <a:r>
              <a:rPr lang="hr-HR" sz="1600" dirty="0" err="1" smtClean="0"/>
              <a:t>Fontaine</a:t>
            </a:r>
            <a:r>
              <a:rPr lang="hr-HR" sz="1600" dirty="0" smtClean="0"/>
              <a:t>: Basne (po izboru)</a:t>
            </a:r>
          </a:p>
          <a:p>
            <a:r>
              <a:rPr lang="hr-HR" sz="1600" dirty="0" smtClean="0"/>
              <a:t>3. Ivana Brlić - Mažuranić: Šegrt Hlapić ili Regoč</a:t>
            </a:r>
          </a:p>
          <a:p>
            <a:r>
              <a:rPr lang="hr-HR" sz="1600" dirty="0" smtClean="0"/>
              <a:t>4. George Orwell: Životinjska farma</a:t>
            </a:r>
          </a:p>
          <a:p>
            <a:r>
              <a:rPr lang="hr-HR" sz="1600" dirty="0" smtClean="0"/>
              <a:t>5. Marija Jurić Zagorka: Grička vještica</a:t>
            </a:r>
          </a:p>
          <a:p>
            <a:r>
              <a:rPr lang="hr-HR" sz="1600" dirty="0" smtClean="0"/>
              <a:t>6. Slavko Kolar: Breza ili Vjekoslav Kaleb: Gost ili Mile Budak: Opanci </a:t>
            </a:r>
            <a:r>
              <a:rPr lang="hr-HR" sz="1600" dirty="0" err="1" smtClean="0"/>
              <a:t>dida</a:t>
            </a:r>
            <a:r>
              <a:rPr lang="hr-HR" sz="1600" dirty="0" smtClean="0"/>
              <a:t> </a:t>
            </a:r>
            <a:r>
              <a:rPr lang="hr-HR" sz="1600" dirty="0" err="1" smtClean="0"/>
              <a:t>Vidurine</a:t>
            </a:r>
            <a:endParaRPr lang="hr-HR" sz="1600" dirty="0" smtClean="0"/>
          </a:p>
          <a:p>
            <a:r>
              <a:rPr lang="hr-HR" sz="1600" dirty="0" smtClean="0"/>
              <a:t>7. August Cesarec: Sin domovine</a:t>
            </a:r>
          </a:p>
          <a:p>
            <a:r>
              <a:rPr lang="hr-HR" sz="1600" dirty="0" smtClean="0"/>
              <a:t>8. Pero Budak: Klupko</a:t>
            </a:r>
          </a:p>
          <a:p>
            <a:r>
              <a:rPr lang="hr-HR" sz="1600" dirty="0" smtClean="0"/>
              <a:t>9. Biblija: Knjiga Postanka, Knjiga Izlaska, Evanđelje po Ivanu</a:t>
            </a:r>
          </a:p>
          <a:p>
            <a:r>
              <a:rPr lang="hr-HR" sz="1600" dirty="0" smtClean="0">
                <a:latin typeface="Calibri" pitchFamily="34" charset="0"/>
              </a:rPr>
              <a:t>10. </a:t>
            </a:r>
            <a:r>
              <a:rPr lang="hr-HR" sz="1600" dirty="0" smtClean="0"/>
              <a:t>Homer: Odiseja (pjevanje I., XIX.)</a:t>
            </a:r>
          </a:p>
          <a:p>
            <a:r>
              <a:rPr lang="hr-HR" sz="1600" dirty="0" smtClean="0">
                <a:latin typeface="Calibri" pitchFamily="34" charset="0"/>
              </a:rPr>
              <a:t>11. </a:t>
            </a:r>
            <a:r>
              <a:rPr lang="hr-HR" sz="1600" dirty="0" err="1" smtClean="0"/>
              <a:t>Sofoklo</a:t>
            </a:r>
            <a:r>
              <a:rPr lang="hr-HR" sz="1600" dirty="0" smtClean="0"/>
              <a:t>: Antigona ili Kralj Edip</a:t>
            </a:r>
          </a:p>
          <a:p>
            <a:r>
              <a:rPr lang="hr-HR" sz="1600" dirty="0" smtClean="0">
                <a:latin typeface="Calibri" pitchFamily="34" charset="0"/>
              </a:rPr>
              <a:t>12. </a:t>
            </a:r>
            <a:r>
              <a:rPr lang="hr-HR" sz="1600" dirty="0" err="1" smtClean="0"/>
              <a:t>Plaut</a:t>
            </a:r>
            <a:r>
              <a:rPr lang="hr-HR" sz="1600" dirty="0" smtClean="0"/>
              <a:t>: Hvalisavi vojnik</a:t>
            </a:r>
          </a:p>
          <a:p>
            <a:r>
              <a:rPr lang="hr-HR" sz="1600" dirty="0" smtClean="0">
                <a:latin typeface="Calibri" pitchFamily="34" charset="0"/>
              </a:rPr>
              <a:t>13. Dante Alighieri: Božanska komedija (Pakao, pjevanje I. – V.)</a:t>
            </a:r>
          </a:p>
          <a:p>
            <a:r>
              <a:rPr lang="hr-HR" sz="1600" dirty="0" smtClean="0">
                <a:latin typeface="Calibri" pitchFamily="34" charset="0"/>
              </a:rPr>
              <a:t>14. </a:t>
            </a:r>
            <a:r>
              <a:rPr lang="hr-HR" sz="1600" dirty="0" err="1" smtClean="0">
                <a:latin typeface="Calibri" pitchFamily="34" charset="0"/>
              </a:rPr>
              <a:t>Francesco</a:t>
            </a:r>
            <a:r>
              <a:rPr lang="hr-HR" sz="1600" dirty="0" smtClean="0">
                <a:latin typeface="Calibri" pitchFamily="34" charset="0"/>
              </a:rPr>
              <a:t> Petrarca: Kanconijer (I., XXXV., CCCXII.)</a:t>
            </a:r>
          </a:p>
          <a:p>
            <a:r>
              <a:rPr lang="hr-HR" sz="1600" dirty="0" smtClean="0">
                <a:latin typeface="Calibri" pitchFamily="34" charset="0"/>
              </a:rPr>
              <a:t>15. </a:t>
            </a:r>
            <a:r>
              <a:rPr lang="hr-HR" sz="1600" dirty="0" err="1" smtClean="0">
                <a:latin typeface="Calibri" pitchFamily="34" charset="0"/>
              </a:rPr>
              <a:t>Giovanni</a:t>
            </a:r>
            <a:r>
              <a:rPr lang="hr-HR" sz="1600" dirty="0" smtClean="0">
                <a:latin typeface="Calibri" pitchFamily="34" charset="0"/>
              </a:rPr>
              <a:t> Boccaccio: </a:t>
            </a:r>
            <a:r>
              <a:rPr lang="hr-HR" sz="1600" dirty="0" err="1" smtClean="0">
                <a:latin typeface="Calibri" pitchFamily="34" charset="0"/>
              </a:rPr>
              <a:t>Dekameron</a:t>
            </a:r>
            <a:r>
              <a:rPr lang="hr-HR" sz="1600" dirty="0" smtClean="0">
                <a:latin typeface="Calibri" pitchFamily="34" charset="0"/>
              </a:rPr>
              <a:t> (novele I., 1., VI., 10., VIII., 8))</a:t>
            </a:r>
          </a:p>
          <a:p>
            <a:r>
              <a:rPr lang="hr-HR" sz="1600" dirty="0" smtClean="0">
                <a:latin typeface="Calibri" pitchFamily="34" charset="0"/>
              </a:rPr>
              <a:t>16. </a:t>
            </a:r>
            <a:r>
              <a:rPr lang="hr-HR" sz="1600" dirty="0" err="1" smtClean="0">
                <a:latin typeface="Calibri" pitchFamily="34" charset="0"/>
              </a:rPr>
              <a:t>Miguel</a:t>
            </a:r>
            <a:r>
              <a:rPr lang="hr-HR" sz="1600" dirty="0" smtClean="0">
                <a:latin typeface="Calibri" pitchFamily="34" charset="0"/>
              </a:rPr>
              <a:t> Cervantes: Don Quijote (I., 8)</a:t>
            </a:r>
          </a:p>
          <a:p>
            <a:r>
              <a:rPr lang="hr-HR" sz="1600" dirty="0" smtClean="0">
                <a:latin typeface="Calibri" pitchFamily="34" charset="0"/>
              </a:rPr>
              <a:t>17. </a:t>
            </a:r>
            <a:r>
              <a:rPr lang="hr-HR" sz="1600" dirty="0" err="1" smtClean="0">
                <a:latin typeface="Calibri" pitchFamily="34" charset="0"/>
              </a:rPr>
              <a:t>William</a:t>
            </a:r>
            <a:r>
              <a:rPr lang="hr-HR" sz="1600" dirty="0" smtClean="0">
                <a:latin typeface="Calibri" pitchFamily="34" charset="0"/>
              </a:rPr>
              <a:t> Shakespeare: Hamlet</a:t>
            </a:r>
          </a:p>
          <a:p>
            <a:r>
              <a:rPr lang="hr-HR" sz="1600" dirty="0" smtClean="0">
                <a:latin typeface="Calibri" pitchFamily="34" charset="0"/>
              </a:rPr>
              <a:t>18. Marko Marulić: Judita (Libro peto)</a:t>
            </a:r>
          </a:p>
          <a:p>
            <a:r>
              <a:rPr lang="hr-HR" sz="1600" dirty="0" smtClean="0">
                <a:latin typeface="Calibri" pitchFamily="34" charset="0"/>
              </a:rPr>
              <a:t>19. Hrvatski renesansni autori: Petar Zoranić – Planine, Petar </a:t>
            </a:r>
            <a:r>
              <a:rPr lang="hr-HR" sz="1600" dirty="0" err="1" smtClean="0">
                <a:latin typeface="Calibri" pitchFamily="34" charset="0"/>
              </a:rPr>
              <a:t>Hektorović</a:t>
            </a:r>
            <a:r>
              <a:rPr lang="hr-HR" sz="1600" dirty="0" smtClean="0">
                <a:latin typeface="Calibri" pitchFamily="34" charset="0"/>
              </a:rPr>
              <a:t>: Ribanje i ribarsko prigovaranje</a:t>
            </a:r>
          </a:p>
          <a:p>
            <a:r>
              <a:rPr lang="hr-HR" sz="1600" dirty="0" smtClean="0">
                <a:latin typeface="Calibri" pitchFamily="34" charset="0"/>
              </a:rPr>
              <a:t>20. Marin Držić: Dundo </a:t>
            </a:r>
            <a:r>
              <a:rPr lang="hr-HR" sz="1600" dirty="0" err="1" smtClean="0">
                <a:latin typeface="Calibri" pitchFamily="34" charset="0"/>
              </a:rPr>
              <a:t>Maroje</a:t>
            </a:r>
            <a:endParaRPr lang="hr-H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2. razred - </a:t>
            </a:r>
            <a:r>
              <a:rPr lang="hr-HR" sz="2800" b="1" dirty="0" smtClean="0">
                <a:solidFill>
                  <a:srgbClr val="C00000"/>
                </a:solidFill>
              </a:rPr>
              <a:t>za gimnazije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071546"/>
            <a:ext cx="914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1. Dante Alighieri: Božanska komedija (Pakao, I.-V.)</a:t>
            </a:r>
          </a:p>
          <a:p>
            <a:r>
              <a:rPr lang="hr-HR" sz="1400" dirty="0" smtClean="0"/>
              <a:t>2. </a:t>
            </a:r>
            <a:r>
              <a:rPr lang="hr-HR" sz="1400" dirty="0" err="1" smtClean="0"/>
              <a:t>Francesco</a:t>
            </a:r>
            <a:r>
              <a:rPr lang="hr-HR" sz="1400" dirty="0" smtClean="0"/>
              <a:t> Petrarca: Kanconijer (L, III., V., XIII., LXL, CVI., CCCLX., CCCLXIV.)</a:t>
            </a:r>
          </a:p>
          <a:p>
            <a:r>
              <a:rPr lang="hr-HR" sz="1400" dirty="0" smtClean="0"/>
              <a:t>3. </a:t>
            </a:r>
            <a:r>
              <a:rPr lang="hr-HR" sz="1400" dirty="0" err="1" smtClean="0"/>
              <a:t>Giovanni</a:t>
            </a:r>
            <a:r>
              <a:rPr lang="hr-HR" sz="1400" dirty="0" smtClean="0"/>
              <a:t> Boccaccio: </a:t>
            </a:r>
            <a:r>
              <a:rPr lang="hr-HR" sz="1400" dirty="0" err="1" smtClean="0"/>
              <a:t>Dekameron</a:t>
            </a:r>
            <a:r>
              <a:rPr lang="hr-HR" sz="1400" dirty="0" smtClean="0"/>
              <a:t> (Uvod; 1. dan 1. novela; 2. dan 3. novela; 10. dan 5. ili 6. novela)</a:t>
            </a:r>
          </a:p>
          <a:p>
            <a:r>
              <a:rPr lang="hr-HR" sz="1400" dirty="0" smtClean="0"/>
              <a:t>4. Marko Marulić: </a:t>
            </a:r>
            <a:r>
              <a:rPr lang="hr-HR" sz="1400" dirty="0" err="1" smtClean="0"/>
              <a:t>Davidijada</a:t>
            </a:r>
            <a:r>
              <a:rPr lang="hr-HR" sz="1400" dirty="0" smtClean="0"/>
              <a:t> (1. pjevanje: stih 1-11 i 140-160)</a:t>
            </a:r>
          </a:p>
          <a:p>
            <a:r>
              <a:rPr lang="hr-HR" sz="1400" dirty="0" smtClean="0"/>
              <a:t>5. </a:t>
            </a:r>
            <a:r>
              <a:rPr lang="hr-HR" sz="1400" dirty="0" err="1" smtClean="0"/>
              <a:t>Miguel</a:t>
            </a:r>
            <a:r>
              <a:rPr lang="hr-HR" sz="1400" dirty="0" smtClean="0"/>
              <a:t> de Cervantes: Don Quijote (ulomci)</a:t>
            </a:r>
          </a:p>
          <a:p>
            <a:r>
              <a:rPr lang="hr-HR" sz="1400" dirty="0" smtClean="0"/>
              <a:t>6. </a:t>
            </a:r>
            <a:r>
              <a:rPr lang="hr-HR" sz="1400" dirty="0" err="1" smtClean="0"/>
              <a:t>William</a:t>
            </a:r>
            <a:r>
              <a:rPr lang="hr-HR" sz="1400" dirty="0" smtClean="0"/>
              <a:t> Shakespeare: Hamlet i San ivanjske noći</a:t>
            </a:r>
          </a:p>
          <a:p>
            <a:r>
              <a:rPr lang="hr-HR" sz="1400" dirty="0" smtClean="0"/>
              <a:t>7. Marko Marulić: Judita</a:t>
            </a:r>
          </a:p>
          <a:p>
            <a:r>
              <a:rPr lang="hr-HR" sz="1400" dirty="0" smtClean="0"/>
              <a:t>8. Hanibal Lucić: Robinja - </a:t>
            </a:r>
            <a:r>
              <a:rPr lang="hr-HR" sz="1400" dirty="0" err="1" smtClean="0"/>
              <a:t>Skazanje</a:t>
            </a:r>
            <a:r>
              <a:rPr lang="hr-HR" sz="1400" dirty="0" smtClean="0"/>
              <a:t> drugo, stih 685-755. (Robinja i </a:t>
            </a:r>
            <a:r>
              <a:rPr lang="hr-HR" sz="1400" dirty="0" err="1" smtClean="0"/>
              <a:t>Derenčin</a:t>
            </a:r>
            <a:r>
              <a:rPr lang="hr-HR" sz="1400" dirty="0" smtClean="0"/>
              <a:t>)</a:t>
            </a:r>
          </a:p>
          <a:p>
            <a:r>
              <a:rPr lang="hr-HR" sz="1400" dirty="0" smtClean="0"/>
              <a:t>9. Petar Zoranić: Planine (Otkuda bura ishodi i </a:t>
            </a:r>
            <a:r>
              <a:rPr lang="hr-HR" sz="1400" dirty="0" err="1" smtClean="0"/>
              <a:t>zač</a:t>
            </a:r>
            <a:r>
              <a:rPr lang="hr-HR" sz="1400" dirty="0" smtClean="0"/>
              <a:t> se zove ili </a:t>
            </a:r>
            <a:r>
              <a:rPr lang="hr-HR" sz="1400" dirty="0" err="1" smtClean="0"/>
              <a:t>Zač</a:t>
            </a:r>
            <a:r>
              <a:rPr lang="hr-HR" sz="1400" dirty="0" smtClean="0"/>
              <a:t> se grad Nin zove i </a:t>
            </a:r>
            <a:r>
              <a:rPr lang="hr-HR" sz="1400" dirty="0" err="1" smtClean="0"/>
              <a:t>gdo</a:t>
            </a:r>
            <a:r>
              <a:rPr lang="hr-HR" sz="1400" dirty="0" smtClean="0"/>
              <a:t> ga </a:t>
            </a:r>
            <a:r>
              <a:rPr lang="hr-HR" sz="1400" dirty="0" err="1" smtClean="0"/>
              <a:t>najpri</a:t>
            </a:r>
            <a:r>
              <a:rPr lang="hr-HR" sz="1400" dirty="0" smtClean="0"/>
              <a:t> sazida - Perivoj od Slave i v njem vile)</a:t>
            </a:r>
          </a:p>
          <a:p>
            <a:r>
              <a:rPr lang="hr-HR" sz="1400" dirty="0" smtClean="0"/>
              <a:t>10. Petar </a:t>
            </a:r>
            <a:r>
              <a:rPr lang="hr-HR" sz="1400" dirty="0" err="1" smtClean="0"/>
              <a:t>Hektorović</a:t>
            </a:r>
            <a:r>
              <a:rPr lang="hr-HR" sz="1400" dirty="0" smtClean="0"/>
              <a:t>: Ribanje i ribarsko prigovaranje (</a:t>
            </a:r>
            <a:r>
              <a:rPr lang="hr-HR" sz="1400" dirty="0" err="1" smtClean="0"/>
              <a:t>Parvi</a:t>
            </a:r>
            <a:r>
              <a:rPr lang="hr-HR" sz="1400" dirty="0" smtClean="0"/>
              <a:t> dan, stih 1-20., 497-508.; Drugi dan, stih 595-685.; </a:t>
            </a:r>
            <a:r>
              <a:rPr lang="hr-HR" sz="1400" dirty="0" err="1" smtClean="0"/>
              <a:t>Treti</a:t>
            </a:r>
            <a:r>
              <a:rPr lang="hr-HR" sz="1400" dirty="0" smtClean="0"/>
              <a:t> dan, stih 1510-1532.)</a:t>
            </a:r>
          </a:p>
          <a:p>
            <a:r>
              <a:rPr lang="hr-HR" sz="1400" dirty="0" smtClean="0"/>
              <a:t>11. Marin Držić: Dundo </a:t>
            </a:r>
            <a:r>
              <a:rPr lang="hr-HR" sz="1400" dirty="0" err="1"/>
              <a:t>M</a:t>
            </a:r>
            <a:r>
              <a:rPr lang="hr-HR" sz="1400" dirty="0" err="1" smtClean="0"/>
              <a:t>aroje</a:t>
            </a:r>
            <a:r>
              <a:rPr lang="hr-HR" sz="1400" dirty="0" smtClean="0"/>
              <a:t> i Novela od Stanca</a:t>
            </a:r>
          </a:p>
          <a:p>
            <a:r>
              <a:rPr lang="hr-HR" sz="1400" dirty="0" smtClean="0"/>
              <a:t>12. </a:t>
            </a:r>
            <a:r>
              <a:rPr lang="hr-HR" sz="1400" dirty="0" err="1" smtClean="0"/>
              <a:t>Pedro</a:t>
            </a:r>
            <a:r>
              <a:rPr lang="hr-HR" sz="1400" dirty="0" smtClean="0"/>
              <a:t> </a:t>
            </a:r>
            <a:r>
              <a:rPr lang="hr-HR" sz="1400" dirty="0" err="1" smtClean="0"/>
              <a:t>Calderon</a:t>
            </a:r>
            <a:r>
              <a:rPr lang="hr-HR" sz="1400" dirty="0" smtClean="0"/>
              <a:t> de </a:t>
            </a:r>
            <a:r>
              <a:rPr lang="hr-HR" sz="1400" dirty="0" err="1" smtClean="0"/>
              <a:t>la</a:t>
            </a:r>
            <a:r>
              <a:rPr lang="hr-HR" sz="1400" dirty="0" smtClean="0"/>
              <a:t> Barca: Život je san</a:t>
            </a:r>
          </a:p>
          <a:p>
            <a:r>
              <a:rPr lang="hr-HR" sz="1400" dirty="0" smtClean="0"/>
              <a:t>13. Ivan Gundulić: Suze sina razmetnoga, DUBRAVKA i Osman (L, l-36.; IV.,345-432.; VII.,269-308.; VIII., 569-592.; IX.,321-408.; XI., l-184.;XX.,289-376.)</a:t>
            </a:r>
          </a:p>
          <a:p>
            <a:r>
              <a:rPr lang="hr-HR" sz="1400" dirty="0" smtClean="0"/>
              <a:t>14. </a:t>
            </a:r>
            <a:r>
              <a:rPr lang="hr-HR" sz="1400" dirty="0" err="1" smtClean="0"/>
              <a:t>Pierre</a:t>
            </a:r>
            <a:r>
              <a:rPr lang="hr-HR" sz="1400" dirty="0" smtClean="0"/>
              <a:t> </a:t>
            </a:r>
            <a:r>
              <a:rPr lang="hr-HR" sz="1400" dirty="0" err="1" smtClean="0"/>
              <a:t>Comeille</a:t>
            </a:r>
            <a:r>
              <a:rPr lang="hr-HR" sz="1400" dirty="0" smtClean="0"/>
              <a:t>: </a:t>
            </a:r>
            <a:r>
              <a:rPr lang="hr-HR" sz="1400" dirty="0" err="1" smtClean="0"/>
              <a:t>Cid</a:t>
            </a:r>
            <a:endParaRPr lang="hr-HR" sz="1400" dirty="0" smtClean="0"/>
          </a:p>
          <a:p>
            <a:r>
              <a:rPr lang="hr-HR" sz="1400" dirty="0" smtClean="0"/>
              <a:t>15. </a:t>
            </a:r>
            <a:r>
              <a:rPr lang="hr-HR" sz="1400" dirty="0" err="1" smtClean="0"/>
              <a:t>Jean</a:t>
            </a:r>
            <a:r>
              <a:rPr lang="hr-HR" sz="1400" dirty="0" smtClean="0"/>
              <a:t> </a:t>
            </a:r>
            <a:r>
              <a:rPr lang="hr-HR" sz="1400" dirty="0" err="1" smtClean="0"/>
              <a:t>Racine</a:t>
            </a:r>
            <a:r>
              <a:rPr lang="hr-HR" sz="1400" dirty="0" smtClean="0"/>
              <a:t>: </a:t>
            </a:r>
            <a:r>
              <a:rPr lang="hr-HR" sz="1400" dirty="0" err="1" smtClean="0"/>
              <a:t>Fedra</a:t>
            </a:r>
            <a:endParaRPr lang="hr-HR" sz="1400" dirty="0" smtClean="0"/>
          </a:p>
          <a:p>
            <a:r>
              <a:rPr lang="hr-HR" sz="1400" dirty="0" smtClean="0"/>
              <a:t>16. </a:t>
            </a:r>
            <a:r>
              <a:rPr lang="hr-HR" sz="1400" dirty="0" err="1" smtClean="0"/>
              <a:t>Jean</a:t>
            </a:r>
            <a:r>
              <a:rPr lang="hr-HR" sz="1400" dirty="0" smtClean="0"/>
              <a:t> Baptiste </a:t>
            </a:r>
            <a:r>
              <a:rPr lang="hr-HR" sz="1400" dirty="0" err="1" smtClean="0"/>
              <a:t>Poquelin</a:t>
            </a:r>
            <a:r>
              <a:rPr lang="hr-HR" sz="1400" dirty="0" smtClean="0"/>
              <a:t> </a:t>
            </a:r>
            <a:r>
              <a:rPr lang="hr-HR" sz="1400" dirty="0" err="1" smtClean="0"/>
              <a:t>Moliere</a:t>
            </a:r>
            <a:r>
              <a:rPr lang="hr-HR" sz="1400" dirty="0" smtClean="0"/>
              <a:t>: Škrtac</a:t>
            </a:r>
          </a:p>
          <a:p>
            <a:r>
              <a:rPr lang="hr-HR" sz="1400" dirty="0" smtClean="0"/>
              <a:t>17. </a:t>
            </a:r>
            <a:r>
              <a:rPr lang="hr-HR" sz="1400" dirty="0" err="1" smtClean="0"/>
              <a:t>Carlo</a:t>
            </a:r>
            <a:r>
              <a:rPr lang="hr-HR" sz="1400" dirty="0" smtClean="0"/>
              <a:t> Goldoni: Gostioničarka </a:t>
            </a:r>
            <a:r>
              <a:rPr lang="hr-HR" sz="1400" dirty="0" err="1" smtClean="0"/>
              <a:t>Mirandolina</a:t>
            </a:r>
            <a:endParaRPr lang="hr-HR" sz="1400" dirty="0" smtClean="0"/>
          </a:p>
          <a:p>
            <a:r>
              <a:rPr lang="hr-HR" sz="1400" dirty="0" smtClean="0"/>
              <a:t>18. </a:t>
            </a:r>
            <a:r>
              <a:rPr lang="hr-HR" sz="1400" dirty="0" err="1" smtClean="0"/>
              <a:t>Johann</a:t>
            </a:r>
            <a:r>
              <a:rPr lang="hr-HR" sz="1400" dirty="0" smtClean="0"/>
              <a:t> </a:t>
            </a:r>
            <a:r>
              <a:rPr lang="hr-HR" sz="1400" dirty="0" err="1" smtClean="0"/>
              <a:t>Wolfgang</a:t>
            </a:r>
            <a:r>
              <a:rPr lang="hr-HR" sz="1400" dirty="0" smtClean="0"/>
              <a:t> Goethe: Patnje mladog </a:t>
            </a:r>
            <a:r>
              <a:rPr lang="hr-HR" sz="1400" dirty="0" err="1" smtClean="0"/>
              <a:t>Werthera</a:t>
            </a:r>
            <a:r>
              <a:rPr lang="hr-HR" sz="1400" dirty="0" smtClean="0"/>
              <a:t> i Faust</a:t>
            </a:r>
          </a:p>
          <a:p>
            <a:r>
              <a:rPr lang="hr-HR" sz="1400" dirty="0" smtClean="0"/>
              <a:t>19. </a:t>
            </a:r>
            <a:r>
              <a:rPr lang="hr-HR" sz="1400" dirty="0" err="1" smtClean="0"/>
              <a:t>Friedrich</a:t>
            </a:r>
            <a:r>
              <a:rPr lang="hr-HR" sz="1400" dirty="0" smtClean="0"/>
              <a:t> </a:t>
            </a:r>
            <a:r>
              <a:rPr lang="hr-HR" sz="1400" dirty="0" err="1" smtClean="0"/>
              <a:t>Schiller</a:t>
            </a:r>
            <a:r>
              <a:rPr lang="hr-HR" sz="1400" dirty="0" smtClean="0"/>
              <a:t>: Razbojnici</a:t>
            </a:r>
          </a:p>
          <a:p>
            <a:r>
              <a:rPr lang="hr-HR" sz="1400" dirty="0" smtClean="0"/>
              <a:t>20. George G. Byron: Putovanje </a:t>
            </a:r>
            <a:r>
              <a:rPr lang="hr-HR" sz="1400" dirty="0" err="1" smtClean="0"/>
              <a:t>Childea</a:t>
            </a:r>
            <a:r>
              <a:rPr lang="hr-HR" sz="1400" dirty="0" smtClean="0"/>
              <a:t> </a:t>
            </a:r>
            <a:r>
              <a:rPr lang="hr-HR" sz="1400" dirty="0" err="1" smtClean="0"/>
              <a:t>Harolda</a:t>
            </a:r>
            <a:r>
              <a:rPr lang="hr-HR" sz="1400" dirty="0" smtClean="0"/>
              <a:t> (ulomak)</a:t>
            </a:r>
          </a:p>
          <a:p>
            <a:r>
              <a:rPr lang="hr-HR" sz="1400" dirty="0" smtClean="0"/>
              <a:t>21. Edgar </a:t>
            </a:r>
            <a:r>
              <a:rPr lang="hr-HR" sz="1400" dirty="0" err="1" smtClean="0"/>
              <a:t>Allan</a:t>
            </a:r>
            <a:r>
              <a:rPr lang="hr-HR" sz="1400" dirty="0" smtClean="0"/>
              <a:t> </a:t>
            </a:r>
            <a:r>
              <a:rPr lang="hr-HR" sz="1400" dirty="0" err="1" smtClean="0"/>
              <a:t>Poe</a:t>
            </a:r>
            <a:r>
              <a:rPr lang="hr-HR" sz="1400" dirty="0" smtClean="0"/>
              <a:t>: Gavran i Crni mačak</a:t>
            </a:r>
          </a:p>
          <a:p>
            <a:r>
              <a:rPr lang="hr-HR" sz="1400" dirty="0" smtClean="0"/>
              <a:t>22. Aleksandar S. Puškin: </a:t>
            </a:r>
            <a:r>
              <a:rPr lang="hr-HR" sz="1400" dirty="0" err="1" smtClean="0"/>
              <a:t>Evgenij</a:t>
            </a:r>
            <a:r>
              <a:rPr lang="hr-HR" sz="1400" dirty="0" smtClean="0"/>
              <a:t> </a:t>
            </a:r>
            <a:r>
              <a:rPr lang="hr-HR" sz="1400" dirty="0" err="1" smtClean="0"/>
              <a:t>Onjegin</a:t>
            </a:r>
            <a:endParaRPr lang="hr-HR" sz="1400" dirty="0" smtClean="0"/>
          </a:p>
          <a:p>
            <a:r>
              <a:rPr lang="hr-HR" sz="1400" dirty="0" smtClean="0"/>
              <a:t>23. </a:t>
            </a:r>
            <a:r>
              <a:rPr lang="hr-HR" sz="1400" dirty="0" err="1" smtClean="0"/>
              <a:t>Mihail</a:t>
            </a:r>
            <a:r>
              <a:rPr lang="hr-HR" sz="1400" dirty="0" smtClean="0"/>
              <a:t> J. </a:t>
            </a:r>
            <a:r>
              <a:rPr lang="hr-HR" sz="1400" dirty="0" err="1" smtClean="0"/>
              <a:t>Ljermontov</a:t>
            </a:r>
            <a:r>
              <a:rPr lang="hr-HR" sz="1400" dirty="0" smtClean="0"/>
              <a:t>: Junak našeg doba</a:t>
            </a:r>
          </a:p>
          <a:p>
            <a:r>
              <a:rPr lang="hr-HR" sz="1400" dirty="0" smtClean="0"/>
              <a:t>24. France </a:t>
            </a:r>
            <a:r>
              <a:rPr lang="hr-HR" sz="1400" dirty="0" err="1" smtClean="0"/>
              <a:t>Prešeren</a:t>
            </a:r>
            <a:r>
              <a:rPr lang="hr-HR" sz="1400" dirty="0" smtClean="0"/>
              <a:t>: Sonetni vijenac</a:t>
            </a:r>
          </a:p>
          <a:p>
            <a:endParaRPr lang="hr-H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Popis djela iz hrvatske i svjetske književnosti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2. razred - </a:t>
            </a:r>
            <a:r>
              <a:rPr lang="hr-HR" sz="2800" b="1" dirty="0" smtClean="0">
                <a:solidFill>
                  <a:srgbClr val="C00000"/>
                </a:solidFill>
              </a:rPr>
              <a:t>za četverogodišnje strukovne škole</a:t>
            </a:r>
            <a:endParaRPr lang="hr-H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121442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</a:t>
            </a:r>
            <a:r>
              <a:rPr lang="hr-HR" sz="1600" dirty="0" err="1" smtClean="0"/>
              <a:t>Miguel</a:t>
            </a:r>
            <a:r>
              <a:rPr lang="hr-HR" sz="1600" dirty="0" smtClean="0"/>
              <a:t> de Cervantes: Don Quijote (ulomci)</a:t>
            </a:r>
          </a:p>
          <a:p>
            <a:r>
              <a:rPr lang="hr-HR" sz="1600" dirty="0" smtClean="0"/>
              <a:t>2. </a:t>
            </a:r>
            <a:r>
              <a:rPr lang="hr-HR" sz="1600" dirty="0" err="1" smtClean="0"/>
              <a:t>William</a:t>
            </a:r>
            <a:r>
              <a:rPr lang="hr-HR" sz="1600" dirty="0" smtClean="0"/>
              <a:t> Shakespeare: Hamlet</a:t>
            </a:r>
          </a:p>
          <a:p>
            <a:r>
              <a:rPr lang="hr-HR" sz="1600" dirty="0" smtClean="0"/>
              <a:t>3. Marko Marulić: Judita</a:t>
            </a:r>
          </a:p>
          <a:p>
            <a:r>
              <a:rPr lang="hr-HR" sz="1600" dirty="0" smtClean="0">
                <a:latin typeface="Calibri" pitchFamily="34" charset="0"/>
              </a:rPr>
              <a:t>4. Hrvatski renesansni autori: Petar Zoranić – Planine, Petar </a:t>
            </a:r>
            <a:r>
              <a:rPr lang="hr-HR" sz="1600" dirty="0" err="1" smtClean="0">
                <a:latin typeface="Calibri" pitchFamily="34" charset="0"/>
              </a:rPr>
              <a:t>Hektorović</a:t>
            </a:r>
            <a:r>
              <a:rPr lang="hr-HR" sz="1600" dirty="0" smtClean="0">
                <a:latin typeface="Calibri" pitchFamily="34" charset="0"/>
              </a:rPr>
              <a:t>: Ribanje i ribarsko prigovaranje</a:t>
            </a:r>
          </a:p>
          <a:p>
            <a:r>
              <a:rPr lang="hr-HR" sz="1600" dirty="0">
                <a:latin typeface="Calibri" pitchFamily="34" charset="0"/>
              </a:rPr>
              <a:t>5</a:t>
            </a:r>
            <a:r>
              <a:rPr lang="hr-HR" sz="1600" dirty="0" smtClean="0">
                <a:latin typeface="Calibri" pitchFamily="34" charset="0"/>
              </a:rPr>
              <a:t>. Marin Držić: Dundo </a:t>
            </a:r>
            <a:r>
              <a:rPr lang="hr-HR" sz="1600" dirty="0" err="1" smtClean="0">
                <a:latin typeface="Calibri" pitchFamily="34" charset="0"/>
              </a:rPr>
              <a:t>Maroje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6. Ivan Gundulić: Suze sina razmetnoga; Dubravka; Osman (izbor)</a:t>
            </a:r>
          </a:p>
          <a:p>
            <a:r>
              <a:rPr lang="hr-HR" sz="1600" dirty="0" smtClean="0">
                <a:latin typeface="Calibri" pitchFamily="34" charset="0"/>
              </a:rPr>
              <a:t>7. </a:t>
            </a:r>
            <a:r>
              <a:rPr lang="hr-HR" sz="1600" dirty="0" err="1" smtClean="0">
                <a:latin typeface="Calibri" pitchFamily="34" charset="0"/>
              </a:rPr>
              <a:t>Moliere</a:t>
            </a:r>
            <a:r>
              <a:rPr lang="hr-HR" sz="1600" dirty="0" smtClean="0">
                <a:latin typeface="Calibri" pitchFamily="34" charset="0"/>
              </a:rPr>
              <a:t>: Mizantrop ili Umišljeni bolesnik</a:t>
            </a:r>
          </a:p>
          <a:p>
            <a:r>
              <a:rPr lang="hr-HR" sz="1600" dirty="0" smtClean="0">
                <a:latin typeface="Calibri" pitchFamily="34" charset="0"/>
              </a:rPr>
              <a:t>8. </a:t>
            </a:r>
            <a:r>
              <a:rPr lang="hr-HR" sz="1600" dirty="0" err="1" smtClean="0">
                <a:latin typeface="Calibri" pitchFamily="34" charset="0"/>
              </a:rPr>
              <a:t>Johann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hr-HR" sz="1600" dirty="0" err="1" smtClean="0">
                <a:latin typeface="Calibri" pitchFamily="34" charset="0"/>
              </a:rPr>
              <a:t>Wolfgang</a:t>
            </a:r>
            <a:r>
              <a:rPr lang="hr-HR" sz="1600" dirty="0" smtClean="0">
                <a:latin typeface="Calibri" pitchFamily="34" charset="0"/>
              </a:rPr>
              <a:t> Goethe: Patnje mladog </a:t>
            </a:r>
            <a:r>
              <a:rPr lang="hr-HR" sz="1600" dirty="0" err="1" smtClean="0">
                <a:latin typeface="Calibri" pitchFamily="34" charset="0"/>
              </a:rPr>
              <a:t>Werthera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9. George </a:t>
            </a:r>
            <a:r>
              <a:rPr lang="hr-HR" sz="1600" dirty="0" err="1" smtClean="0">
                <a:latin typeface="Calibri" pitchFamily="34" charset="0"/>
              </a:rPr>
              <a:t>Gordon</a:t>
            </a:r>
            <a:r>
              <a:rPr lang="hr-HR" sz="1600" dirty="0" smtClean="0">
                <a:latin typeface="Calibri" pitchFamily="34" charset="0"/>
              </a:rPr>
              <a:t> Byron: Putovanja </a:t>
            </a:r>
            <a:r>
              <a:rPr lang="hr-HR" sz="1600" dirty="0" err="1" smtClean="0">
                <a:latin typeface="Calibri" pitchFamily="34" charset="0"/>
              </a:rPr>
              <a:t>Childea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hr-HR" sz="1600" dirty="0" err="1" smtClean="0">
                <a:latin typeface="Calibri" pitchFamily="34" charset="0"/>
              </a:rPr>
              <a:t>Harolda</a:t>
            </a:r>
            <a:r>
              <a:rPr lang="hr-HR" sz="1600" dirty="0" smtClean="0">
                <a:latin typeface="Calibri" pitchFamily="34" charset="0"/>
              </a:rPr>
              <a:t> (ulomci)</a:t>
            </a:r>
          </a:p>
          <a:p>
            <a:r>
              <a:rPr lang="hr-HR" sz="1600" dirty="0" smtClean="0">
                <a:latin typeface="Calibri" pitchFamily="34" charset="0"/>
              </a:rPr>
              <a:t>10. Ivan Mažuranić: Smrt </a:t>
            </a:r>
            <a:r>
              <a:rPr lang="hr-HR" sz="1600" dirty="0" err="1" smtClean="0">
                <a:latin typeface="Calibri" pitchFamily="34" charset="0"/>
              </a:rPr>
              <a:t>Smail</a:t>
            </a:r>
            <a:r>
              <a:rPr lang="hr-HR" sz="1600" dirty="0" smtClean="0">
                <a:latin typeface="Calibri" pitchFamily="34" charset="0"/>
              </a:rPr>
              <a:t>-age Čengića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6">
                <a:lumMod val="20000"/>
                <a:lumOff val="80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2342</Words>
  <Application>Microsoft Office PowerPoint</Application>
  <PresentationFormat>Prikaz na zaslonu (4:3)</PresentationFormat>
  <Paragraphs>288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12</cp:revision>
  <dcterms:created xsi:type="dcterms:W3CDTF">2015-10-04T17:45:56Z</dcterms:created>
  <dcterms:modified xsi:type="dcterms:W3CDTF">2015-10-04T18:59:30Z</dcterms:modified>
</cp:coreProperties>
</file>