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2" r:id="rId5"/>
    <p:sldId id="258" r:id="rId6"/>
    <p:sldId id="271" r:id="rId7"/>
    <p:sldId id="264" r:id="rId8"/>
    <p:sldId id="265" r:id="rId9"/>
    <p:sldId id="266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B1C"/>
    <a:srgbClr val="CC9900"/>
    <a:srgbClr val="9E0000"/>
    <a:srgbClr val="157FFF"/>
    <a:srgbClr val="F7E289"/>
    <a:srgbClr val="FF9E1D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63F0D-FBC9-4F1C-A1BD-476C4C47E339}" type="datetimeFigureOut">
              <a:rPr lang="hr-HR" smtClean="0"/>
              <a:t>4.10.2015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FFCAC-8D71-4EA3-A843-1E5A1DFB7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19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FFCAC-8D71-4EA3-A843-1E5A1DFB7A80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772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FFCAC-8D71-4EA3-A843-1E5A1DFB7A80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33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55148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6400800" cy="610819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596540"/>
            <a:ext cx="809336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39877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olskiportal.hr/jezicni-savjetnik/(2.1.2015.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22195"/>
            <a:ext cx="8551480" cy="763525"/>
          </a:xfrm>
        </p:spPr>
        <p:txBody>
          <a:bodyPr>
            <a:noAutofit/>
          </a:bodyPr>
          <a:lstStyle/>
          <a:p>
            <a:r>
              <a:rPr lang="hr-HR" sz="4800" dirty="0" smtClean="0"/>
              <a:t>   Neknjiževni tekstovi u lektiri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7482546" cy="1221640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/>
              <a:t>Sanja Tomazinić Krotin</a:t>
            </a:r>
          </a:p>
          <a:p>
            <a:pPr algn="ctr"/>
            <a:r>
              <a:rPr lang="hr-HR" sz="3600" dirty="0" smtClean="0"/>
              <a:t>Karlovac,         5.listopada 2015.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3008313" cy="830968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Mogući  NT u lektiri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7655" y="273051"/>
            <a:ext cx="5802789" cy="5599230"/>
          </a:xfrm>
        </p:spPr>
        <p:txBody>
          <a:bodyPr>
            <a:normAutofit/>
          </a:bodyPr>
          <a:lstStyle/>
          <a:p>
            <a:r>
              <a:rPr lang="hr-HR" sz="2000" b="1" dirty="0"/>
              <a:t>Ursula Doyle, Najljepša ljubavna pisma slavnih muškaraca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Nives Opačić, Hrvatski u zagradama</a:t>
            </a:r>
          </a:p>
          <a:p>
            <a:r>
              <a:rPr lang="hr-HR" sz="2000" b="1" dirty="0"/>
              <a:t>Jostein Gaarder, Sofijin svijet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Ljubica Uvodić Vranić, Kako se dobro posvađati</a:t>
            </a:r>
          </a:p>
          <a:p>
            <a:r>
              <a:rPr lang="hr-HR" sz="2000" b="1" dirty="0"/>
              <a:t>Seth Godin, Plava krava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Al Gore, Neugodna </a:t>
            </a:r>
            <a:r>
              <a:rPr lang="hr-HR" sz="2000" b="1" dirty="0" smtClean="0">
                <a:solidFill>
                  <a:srgbClr val="D68B1C"/>
                </a:solidFill>
              </a:rPr>
              <a:t>istina</a:t>
            </a:r>
          </a:p>
          <a:p>
            <a:r>
              <a:rPr lang="hr-HR" sz="2000" b="1" dirty="0" smtClean="0"/>
              <a:t>Hrvoje Klasić, Hrvatsko proljeće u Sisku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David Parkinson, </a:t>
            </a:r>
            <a:r>
              <a:rPr lang="hr-HR" sz="2000" b="1" dirty="0" smtClean="0">
                <a:solidFill>
                  <a:srgbClr val="D68B1C"/>
                </a:solidFill>
              </a:rPr>
              <a:t>Film</a:t>
            </a:r>
          </a:p>
          <a:p>
            <a:r>
              <a:rPr lang="hr-HR" sz="2000" b="1" dirty="0"/>
              <a:t>Jurica Pavičić, Ne vjeruj muškarcu koji plače za stadionom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Cody McClain Brown, Propuh, papuče i punica</a:t>
            </a:r>
          </a:p>
          <a:p>
            <a:r>
              <a:rPr lang="hr-HR" sz="2000" b="1" dirty="0" smtClean="0"/>
              <a:t>Josip </a:t>
            </a:r>
            <a:r>
              <a:rPr lang="hr-HR" sz="2000" b="1" dirty="0"/>
              <a:t>Pavičić, Hrvatska gibanica</a:t>
            </a:r>
          </a:p>
          <a:p>
            <a:r>
              <a:rPr lang="hr-HR" sz="2000" b="1" dirty="0">
                <a:solidFill>
                  <a:srgbClr val="D68B1C"/>
                </a:solidFill>
              </a:rPr>
              <a:t>Edo Popović,</a:t>
            </a:r>
            <a:r>
              <a:rPr lang="hr-HR" sz="2000" b="1" i="1" dirty="0">
                <a:solidFill>
                  <a:srgbClr val="D68B1C"/>
                </a:solidFill>
              </a:rPr>
              <a:t> </a:t>
            </a:r>
            <a:r>
              <a:rPr lang="hr-HR" sz="2000" b="1" dirty="0">
                <a:solidFill>
                  <a:srgbClr val="D68B1C"/>
                </a:solidFill>
              </a:rPr>
              <a:t>Priručnik za </a:t>
            </a:r>
            <a:r>
              <a:rPr lang="hr-HR" sz="2000" b="1" dirty="0" smtClean="0">
                <a:solidFill>
                  <a:srgbClr val="D68B1C"/>
                </a:solidFill>
              </a:rPr>
              <a:t>hodače</a:t>
            </a:r>
          </a:p>
          <a:p>
            <a:r>
              <a:rPr lang="hr-HR" sz="2000" dirty="0"/>
              <a:t>Zakon o grbu, zastavi </a:t>
            </a:r>
            <a:r>
              <a:rPr lang="hr-HR" sz="2000" dirty="0" smtClean="0"/>
              <a:t>    i himni        </a:t>
            </a:r>
            <a:r>
              <a:rPr lang="hr-HR" sz="2000" dirty="0"/>
              <a:t>RH</a:t>
            </a:r>
          </a:p>
          <a:p>
            <a:endParaRPr lang="hr-HR" sz="2000" b="1" dirty="0">
              <a:solidFill>
                <a:srgbClr val="D68B1C"/>
              </a:solidFill>
            </a:endParaRPr>
          </a:p>
          <a:p>
            <a:endParaRPr lang="hr-HR" sz="2000" b="1" dirty="0"/>
          </a:p>
          <a:p>
            <a:endParaRPr lang="hr-HR" sz="2000" b="1" dirty="0" smtClean="0"/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261" y="1138425"/>
            <a:ext cx="3054100" cy="4733855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hr-HR" sz="2000" dirty="0"/>
              <a:t>Polemike i kritike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/>
              <a:t>Neknjiževni komentari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 smtClean="0"/>
              <a:t>NT </a:t>
            </a:r>
            <a:r>
              <a:rPr lang="hr-HR" sz="2000" dirty="0"/>
              <a:t>o filmskoj umjetnosti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 smtClean="0"/>
              <a:t>NT </a:t>
            </a:r>
            <a:r>
              <a:rPr lang="hr-HR" sz="2000" dirty="0"/>
              <a:t>o povijesnim </a:t>
            </a:r>
            <a:r>
              <a:rPr lang="hr-HR" sz="2000" dirty="0" smtClean="0"/>
              <a:t>događajima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 smtClean="0"/>
              <a:t>NT </a:t>
            </a:r>
            <a:r>
              <a:rPr lang="hr-HR" sz="2000" dirty="0"/>
              <a:t>o ekonomiji, gospodarstvu, </a:t>
            </a:r>
            <a:r>
              <a:rPr lang="hr-HR" sz="2000" dirty="0" smtClean="0"/>
              <a:t> ekologiji</a:t>
            </a:r>
            <a:endParaRPr lang="hr-HR" sz="2000" dirty="0"/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/>
              <a:t>Filozofski, psihološki i pedagoški </a:t>
            </a:r>
            <a:r>
              <a:rPr lang="hr-HR" sz="2000" dirty="0" smtClean="0"/>
              <a:t>NT </a:t>
            </a:r>
            <a:r>
              <a:rPr lang="hr-HR" sz="2000" dirty="0"/>
              <a:t>tekstovi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 smtClean="0"/>
              <a:t>NT </a:t>
            </a:r>
            <a:r>
              <a:rPr lang="hr-HR" sz="2000" dirty="0"/>
              <a:t>tekstovi o jeziku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/>
              <a:t>Pisma kao </a:t>
            </a:r>
            <a:r>
              <a:rPr lang="hr-HR" sz="2000" dirty="0" smtClean="0"/>
              <a:t>NT</a:t>
            </a:r>
            <a:endParaRPr lang="hr-HR" sz="2000" dirty="0"/>
          </a:p>
          <a:p>
            <a:pPr marL="285750" indent="-285750">
              <a:buFont typeface="Wingdings" pitchFamily="2" charset="2"/>
              <a:buChar char="v"/>
            </a:pPr>
            <a:r>
              <a:rPr lang="hr-HR" sz="2000" dirty="0"/>
              <a:t>Ostali </a:t>
            </a:r>
            <a:r>
              <a:rPr lang="hr-HR" sz="2000" dirty="0" smtClean="0"/>
              <a:t>NT</a:t>
            </a:r>
            <a:endParaRPr lang="hr-HR" sz="2000" dirty="0"/>
          </a:p>
          <a:p>
            <a:pPr marL="285750" indent="-285750">
              <a:buFont typeface="Wingdings" pitchFamily="2" charset="2"/>
              <a:buChar char="v"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9299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Dokučimo zajedno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8093365" cy="4581150"/>
          </a:xfrm>
        </p:spPr>
        <p:txBody>
          <a:bodyPr>
            <a:normAutofit/>
          </a:bodyPr>
          <a:lstStyle/>
          <a:p>
            <a:r>
              <a:rPr lang="hr-HR" dirty="0" smtClean="0"/>
              <a:t>Pojam</a:t>
            </a:r>
            <a:r>
              <a:rPr lang="hr-HR" dirty="0" smtClean="0"/>
              <a:t> lektira. </a:t>
            </a:r>
          </a:p>
          <a:p>
            <a:r>
              <a:rPr lang="hr-HR" dirty="0" smtClean="0"/>
              <a:t>Vrsta teksta.</a:t>
            </a:r>
          </a:p>
          <a:p>
            <a:r>
              <a:rPr lang="hr-HR" dirty="0" smtClean="0"/>
              <a:t>Način čitanja.</a:t>
            </a:r>
            <a:endParaRPr lang="hr-HR" dirty="0" smtClean="0"/>
          </a:p>
          <a:p>
            <a:r>
              <a:rPr lang="hr-HR" b="1" dirty="0" smtClean="0"/>
              <a:t>„Naučiti </a:t>
            </a:r>
            <a:r>
              <a:rPr lang="hr-HR" b="1" dirty="0"/>
              <a:t>učenika promišljati zapravo je krajnji cilj čitanja. </a:t>
            </a:r>
            <a:r>
              <a:rPr lang="hr-HR" b="1" dirty="0" smtClean="0"/>
              <a:t>„ </a:t>
            </a:r>
            <a:r>
              <a:rPr lang="hr-HR" b="1" dirty="0" smtClean="0"/>
              <a:t>(</a:t>
            </a:r>
            <a:r>
              <a:rPr lang="hr-HR" b="1" dirty="0"/>
              <a:t>prema Zimmermann 142) 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2400" dirty="0" smtClean="0"/>
              <a:t>                                                                                                Hvala!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1853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Sadržaj: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000" dirty="0" smtClean="0"/>
              <a:t>Pojam i vrste neknjiževnih tekstova</a:t>
            </a:r>
            <a:endParaRPr lang="en-US" sz="4000" dirty="0" smtClean="0"/>
          </a:p>
          <a:p>
            <a:r>
              <a:rPr lang="hr-HR" sz="4000" dirty="0" smtClean="0"/>
              <a:t>Obilježja</a:t>
            </a:r>
          </a:p>
          <a:p>
            <a:r>
              <a:rPr lang="hr-HR" sz="4000" dirty="0" smtClean="0"/>
              <a:t>Neke mogućnosti čitanja </a:t>
            </a:r>
            <a:endParaRPr lang="en-US" sz="4000" dirty="0" smtClean="0"/>
          </a:p>
          <a:p>
            <a:r>
              <a:rPr lang="hr-HR" sz="4000" dirty="0" smtClean="0"/>
              <a:t>Kompetencije i vrednovanje čitanja</a:t>
            </a:r>
          </a:p>
          <a:p>
            <a:r>
              <a:rPr lang="hr-HR" sz="4000" dirty="0" smtClean="0"/>
              <a:t>Primjeri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Pojam i vrste: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NT </a:t>
            </a:r>
            <a:r>
              <a:rPr lang="hr-HR" dirty="0" smtClean="0"/>
              <a:t>„ </a:t>
            </a:r>
            <a:r>
              <a:rPr lang="hr-HR" dirty="0">
                <a:solidFill>
                  <a:srgbClr val="FF0000"/>
                </a:solidFill>
              </a:rPr>
              <a:t>nastavni sadržaji i nastavni izvori“ 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(</a:t>
            </a:r>
            <a:r>
              <a:rPr lang="hr-HR" dirty="0"/>
              <a:t>Nemeth-Jajić 2013:108). </a:t>
            </a:r>
          </a:p>
          <a:p>
            <a:r>
              <a:rPr lang="hr-HR" dirty="0" smtClean="0"/>
              <a:t>Tumačenje, raščlanjivanje,</a:t>
            </a:r>
            <a:r>
              <a:rPr lang="hr-HR" dirty="0"/>
              <a:t> </a:t>
            </a:r>
            <a:r>
              <a:rPr lang="hr-HR" dirty="0" smtClean="0"/>
              <a:t>dokazivanje, upućivanje, raspravljanje...</a:t>
            </a:r>
          </a:p>
          <a:p>
            <a:r>
              <a:rPr lang="hr-HR" dirty="0" smtClean="0"/>
              <a:t>Sažetak, uputa, pismo, dokaz, recenzija, vijest...</a:t>
            </a:r>
          </a:p>
          <a:p>
            <a:r>
              <a:rPr lang="hr-HR" dirty="0" smtClean="0"/>
              <a:t>Eksperimentalni program strukovnih škola - NT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NT   </a:t>
            </a:r>
            <a:r>
              <a:rPr lang="hr-HR" dirty="0">
                <a:solidFill>
                  <a:srgbClr val="FF0000"/>
                </a:solidFill>
              </a:rPr>
              <a:t>prema </a:t>
            </a:r>
            <a:r>
              <a:rPr lang="hr-HR" dirty="0" smtClean="0">
                <a:solidFill>
                  <a:srgbClr val="FF0000"/>
                </a:solidFill>
              </a:rPr>
              <a:t>izvorima</a:t>
            </a:r>
            <a:endParaRPr lang="hr-HR" dirty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NT   </a:t>
            </a:r>
            <a:r>
              <a:rPr lang="hr-HR" dirty="0">
                <a:solidFill>
                  <a:srgbClr val="FF0000"/>
                </a:solidFill>
              </a:rPr>
              <a:t>prema funkcionalnom stilu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222195"/>
            <a:ext cx="7016195" cy="684885"/>
          </a:xfrm>
        </p:spPr>
        <p:txBody>
          <a:bodyPr/>
          <a:lstStyle/>
          <a:p>
            <a:r>
              <a:rPr lang="hr-HR" dirty="0" smtClean="0"/>
              <a:t>Pojam i vrste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4375" y="985720"/>
            <a:ext cx="8085131" cy="4733855"/>
          </a:xfrm>
        </p:spPr>
        <p:txBody>
          <a:bodyPr>
            <a:noAutofit/>
          </a:bodyPr>
          <a:lstStyle/>
          <a:p>
            <a:r>
              <a:rPr lang="hr-HR" dirty="0"/>
              <a:t>Tekstovi prema </a:t>
            </a:r>
            <a:r>
              <a:rPr lang="hr-HR" dirty="0">
                <a:solidFill>
                  <a:srgbClr val="FF0000"/>
                </a:solidFill>
              </a:rPr>
              <a:t>PISA projektu (</a:t>
            </a:r>
            <a:r>
              <a:rPr lang="hr-HR" dirty="0" smtClean="0">
                <a:solidFill>
                  <a:srgbClr val="FF0000"/>
                </a:solidFill>
              </a:rPr>
              <a:t>2000.):</a:t>
            </a:r>
          </a:p>
          <a:p>
            <a:r>
              <a:rPr lang="hr-HR" dirty="0" smtClean="0"/>
              <a:t>1.</a:t>
            </a:r>
            <a:r>
              <a:rPr lang="hr-HR" b="1" dirty="0" smtClean="0"/>
              <a:t>Neprekinuti </a:t>
            </a:r>
            <a:r>
              <a:rPr lang="hr-HR" dirty="0"/>
              <a:t>(prema autoroj namjeni)</a:t>
            </a:r>
          </a:p>
          <a:p>
            <a:r>
              <a:rPr lang="hr-HR" dirty="0"/>
              <a:t>           Pripovjedački (kada)</a:t>
            </a:r>
          </a:p>
          <a:p>
            <a:r>
              <a:rPr lang="hr-HR" dirty="0"/>
              <a:t>           Objasnidbeni (kako)</a:t>
            </a:r>
          </a:p>
          <a:p>
            <a:r>
              <a:rPr lang="hr-HR" dirty="0"/>
              <a:t>           Opisni (što)</a:t>
            </a:r>
          </a:p>
          <a:p>
            <a:r>
              <a:rPr lang="hr-HR" dirty="0"/>
              <a:t>           Raspravljački/nagovorni (zašto)</a:t>
            </a:r>
          </a:p>
          <a:p>
            <a:r>
              <a:rPr lang="hr-HR" dirty="0"/>
              <a:t>           Uputni </a:t>
            </a:r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dirty="0" smtClean="0"/>
              <a:t>2.</a:t>
            </a:r>
            <a:r>
              <a:rPr lang="hr-HR" b="1" dirty="0" smtClean="0"/>
              <a:t>Isprekidani </a:t>
            </a:r>
            <a:r>
              <a:rPr lang="hr-HR" dirty="0"/>
              <a:t>(prema strukturi)</a:t>
            </a:r>
          </a:p>
          <a:p>
            <a:r>
              <a:rPr lang="hr-HR" dirty="0"/>
              <a:t>        grafikoni ,tablice,dijagrami ,karte,obrasci,oglasi.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b="1" dirty="0"/>
              <a:t> </a:t>
            </a:r>
            <a:endParaRPr lang="hr-HR" dirty="0"/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2195"/>
            <a:ext cx="8398775" cy="53218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Obilježja 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96260" y="985720"/>
            <a:ext cx="4123035" cy="620719"/>
          </a:xfrm>
        </p:spPr>
        <p:txBody>
          <a:bodyPr/>
          <a:lstStyle/>
          <a:p>
            <a:r>
              <a:rPr lang="hr-HR" dirty="0" smtClean="0"/>
              <a:t>Kompozicijska-uvod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96260" y="1749245"/>
            <a:ext cx="4123035" cy="1985165"/>
          </a:xfrm>
        </p:spPr>
        <p:txBody>
          <a:bodyPr/>
          <a:lstStyle/>
          <a:p>
            <a:r>
              <a:rPr lang="hr-HR" b="1" dirty="0"/>
              <a:t>Navođenje primjera</a:t>
            </a:r>
            <a:endParaRPr lang="hr-HR" dirty="0"/>
          </a:p>
          <a:p>
            <a:r>
              <a:rPr lang="hr-HR" b="1" dirty="0"/>
              <a:t>Obraćanje čitatelju </a:t>
            </a:r>
            <a:endParaRPr lang="en-US" dirty="0" smtClean="0"/>
          </a:p>
          <a:p>
            <a:r>
              <a:rPr lang="hr-HR" b="1" dirty="0"/>
              <a:t>Definicija</a:t>
            </a:r>
            <a:endParaRPr lang="hr-HR" dirty="0"/>
          </a:p>
          <a:p>
            <a:r>
              <a:rPr lang="hr-HR" b="1" dirty="0" smtClean="0"/>
              <a:t>Najava  teme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24705" y="985720"/>
            <a:ext cx="4123035" cy="620719"/>
          </a:xfrm>
        </p:spPr>
        <p:txBody>
          <a:bodyPr>
            <a:normAutofit/>
          </a:bodyPr>
          <a:lstStyle/>
          <a:p>
            <a:r>
              <a:rPr lang="hr-HR" dirty="0" smtClean="0"/>
              <a:t>Kompozicija-završetak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1749245"/>
            <a:ext cx="4123035" cy="1832460"/>
          </a:xfrm>
        </p:spPr>
        <p:txBody>
          <a:bodyPr/>
          <a:lstStyle/>
          <a:p>
            <a:r>
              <a:rPr lang="hr-HR" b="1" dirty="0"/>
              <a:t>Najava novih tema</a:t>
            </a:r>
            <a:endParaRPr lang="hr-HR" dirty="0"/>
          </a:p>
          <a:p>
            <a:r>
              <a:rPr lang="hr-HR" b="1" dirty="0"/>
              <a:t>Ponavljanje ideje </a:t>
            </a:r>
            <a:endParaRPr lang="hr-HR" b="1" dirty="0" smtClean="0"/>
          </a:p>
          <a:p>
            <a:r>
              <a:rPr lang="hr-HR" b="1" dirty="0"/>
              <a:t>Aktualizacija </a:t>
            </a:r>
            <a:r>
              <a:rPr lang="hr-HR" b="1" dirty="0" smtClean="0"/>
              <a:t>teme</a:t>
            </a:r>
          </a:p>
          <a:p>
            <a:r>
              <a:rPr lang="hr-HR" b="1" dirty="0" smtClean="0"/>
              <a:t>Zaključak</a:t>
            </a:r>
            <a:endParaRPr lang="en-US" dirty="0" smtClean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48964" y="4039667"/>
            <a:ext cx="4123035" cy="992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Popularno-znanstveni </a:t>
            </a:r>
          </a:p>
          <a:p>
            <a:r>
              <a:rPr lang="hr-HR" dirty="0" smtClean="0"/>
              <a:t>Publicistički 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48965" y="3616646"/>
            <a:ext cx="4123035" cy="458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 smtClean="0">
                <a:solidFill>
                  <a:srgbClr val="CC9900"/>
                </a:solidFill>
              </a:rPr>
              <a:t>Jezično-stilska obilježja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2281425" y="682356"/>
            <a:ext cx="4123035" cy="458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>
                <a:solidFill>
                  <a:srgbClr val="CC9900"/>
                </a:solidFill>
              </a:rPr>
              <a:t>Strukturna obilježja</a:t>
            </a:r>
            <a:endParaRPr lang="en-US" dirty="0">
              <a:solidFill>
                <a:srgbClr val="CC9900"/>
              </a:solidFill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4608379" y="3810533"/>
            <a:ext cx="4123035" cy="458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>
                <a:solidFill>
                  <a:srgbClr val="CC9900"/>
                </a:solidFill>
              </a:rPr>
              <a:t>Neočekivana</a:t>
            </a:r>
            <a:endParaRPr lang="en-US" dirty="0">
              <a:solidFill>
                <a:srgbClr val="CC9900"/>
              </a:solidFill>
            </a:endParaRPr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4724705" y="4268801"/>
            <a:ext cx="3970329" cy="992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Unutarpredmetna (HJ) korelacija sadržaja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 promjene stila pisanja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551480" cy="4581150"/>
          </a:xfrm>
        </p:spPr>
        <p:txBody>
          <a:bodyPr>
            <a:normAutofit/>
          </a:bodyPr>
          <a:lstStyle/>
          <a:p>
            <a:r>
              <a:rPr lang="hr-HR" dirty="0"/>
              <a:t>„ Niste sigurni kako se piše...? Ne znate treba li reći ovako... ili...?</a:t>
            </a:r>
          </a:p>
          <a:p>
            <a:pPr marL="0" indent="0">
              <a:buNone/>
            </a:pPr>
            <a:r>
              <a:rPr lang="hr-HR" dirty="0"/>
              <a:t>       Htjeli biste znati, želite pitati, hoćete saznati... nešto više o hrvatskome jeziku?</a:t>
            </a:r>
          </a:p>
          <a:p>
            <a:pPr marL="0" indent="0">
              <a:buNone/>
            </a:pPr>
            <a:r>
              <a:rPr lang="hr-HR" dirty="0" smtClean="0"/>
              <a:t>     </a:t>
            </a:r>
            <a:r>
              <a:rPr lang="hr-HR" dirty="0"/>
              <a:t>Mi imamo odgovore! Mi pitamo, istražujemo, objašnjavamo, </a:t>
            </a:r>
            <a:r>
              <a:rPr lang="hr-HR" dirty="0" smtClean="0"/>
              <a:t> saznajemo...</a:t>
            </a:r>
          </a:p>
          <a:p>
            <a:pPr marL="0" indent="0">
              <a:buNone/>
            </a:pPr>
            <a:r>
              <a:rPr lang="hr-HR" dirty="0" smtClean="0"/>
              <a:t>          </a:t>
            </a:r>
            <a:r>
              <a:rPr lang="hr-HR" dirty="0"/>
              <a:t>Kliknite na www.skolskiportal.hr i potražite </a:t>
            </a:r>
            <a:r>
              <a:rPr lang="hr-HR" b="1" dirty="0"/>
              <a:t>Jezični savjetnik...“</a:t>
            </a:r>
            <a:endParaRPr lang="hr-HR" dirty="0"/>
          </a:p>
          <a:p>
            <a:r>
              <a:rPr lang="hr-HR" sz="1400" u="sng" dirty="0" smtClean="0">
                <a:hlinkClick r:id="rId2"/>
              </a:rPr>
              <a:t>https</a:t>
            </a:r>
            <a:r>
              <a:rPr lang="hr-HR" sz="1400" u="sng" dirty="0">
                <a:hlinkClick r:id="rId2"/>
              </a:rPr>
              <a:t>://www.skolskiportal.hr/jezicni-savjetnik/(2.1.2015.)</a:t>
            </a:r>
            <a:endParaRPr lang="hr-HR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506259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Mogućnosti čitanja</a:t>
            </a:r>
            <a:endParaRPr lang="hr-HR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1374345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hr-HR" dirty="0" smtClean="0">
                <a:solidFill>
                  <a:schemeClr val="tx1"/>
                </a:solidFill>
              </a:rPr>
              <a:t>Vrste </a:t>
            </a:r>
            <a:r>
              <a:rPr lang="hr-HR" dirty="0">
                <a:solidFill>
                  <a:schemeClr val="tx1"/>
                </a:solidFill>
              </a:rPr>
              <a:t>čitanja 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/>
              <a:t> </a:t>
            </a:r>
            <a:r>
              <a:rPr lang="hr-HR" dirty="0"/>
              <a:t>(</a:t>
            </a:r>
            <a:r>
              <a:rPr lang="hr-HR" dirty="0" smtClean="0"/>
              <a:t>prema Visinko </a:t>
            </a:r>
            <a:r>
              <a:rPr lang="hr-HR" dirty="0"/>
              <a:t>2014:77)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6260" y="2665475"/>
            <a:ext cx="4123035" cy="3035058"/>
          </a:xfrm>
        </p:spPr>
        <p:txBody>
          <a:bodyPr>
            <a:normAutofit/>
          </a:bodyPr>
          <a:lstStyle/>
          <a:p>
            <a:r>
              <a:rPr lang="hr-HR" dirty="0" smtClean="0"/>
              <a:t>a)spoznajno </a:t>
            </a:r>
            <a:r>
              <a:rPr lang="hr-HR" dirty="0"/>
              <a:t>čitanje,</a:t>
            </a:r>
          </a:p>
          <a:p>
            <a:r>
              <a:rPr lang="hr-HR" dirty="0"/>
              <a:t>b)analitičko čitanje,</a:t>
            </a:r>
          </a:p>
          <a:p>
            <a:r>
              <a:rPr lang="hr-HR" dirty="0"/>
              <a:t>c)sintetičko čitanje,</a:t>
            </a:r>
          </a:p>
          <a:p>
            <a:r>
              <a:rPr lang="hr-HR" dirty="0"/>
              <a:t>d)problemsko čitanje,</a:t>
            </a:r>
          </a:p>
          <a:p>
            <a:r>
              <a:rPr lang="hr-HR" dirty="0"/>
              <a:t>e)kritičko čitanje,</a:t>
            </a:r>
          </a:p>
          <a:p>
            <a:r>
              <a:rPr lang="hr-HR" dirty="0"/>
              <a:t>f)stvaralačko čitanje.</a:t>
            </a:r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138425"/>
            <a:ext cx="4123035" cy="1221639"/>
          </a:xfrm>
        </p:spPr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dirty="0" smtClean="0">
                <a:solidFill>
                  <a:schemeClr val="tx1"/>
                </a:solidFill>
              </a:rPr>
              <a:t>Zadaci čitanja </a:t>
            </a:r>
          </a:p>
          <a:p>
            <a:r>
              <a:rPr lang="hr-HR" dirty="0" smtClean="0"/>
              <a:t>prema PISA  </a:t>
            </a:r>
            <a:r>
              <a:rPr lang="hr-HR" dirty="0"/>
              <a:t>projektu 2000.</a:t>
            </a:r>
          </a:p>
          <a:p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6590" y="2360064"/>
            <a:ext cx="4428445" cy="3206806"/>
          </a:xfrm>
        </p:spPr>
        <p:txBody>
          <a:bodyPr>
            <a:normAutofit fontScale="85000" lnSpcReduction="20000"/>
          </a:bodyPr>
          <a:lstStyle/>
          <a:p>
            <a:r>
              <a:rPr lang="hr-HR" sz="2800" dirty="0"/>
              <a:t>a) Razvijanje širokog općeg </a:t>
            </a:r>
            <a:endParaRPr lang="hr-HR" sz="2800" dirty="0" smtClean="0"/>
          </a:p>
          <a:p>
            <a:pPr marL="0" indent="0">
              <a:buNone/>
            </a:pPr>
            <a:r>
              <a:rPr lang="hr-HR" sz="2800" dirty="0"/>
              <a:t> </a:t>
            </a:r>
            <a:r>
              <a:rPr lang="hr-HR" sz="2800" dirty="0" smtClean="0"/>
              <a:t>                razumijevanja</a:t>
            </a:r>
            <a:r>
              <a:rPr lang="hr-HR" sz="2800" dirty="0"/>
              <a:t>.</a:t>
            </a:r>
          </a:p>
          <a:p>
            <a:r>
              <a:rPr lang="hr-HR" sz="2800" dirty="0"/>
              <a:t>b) Pronalaženje  podataka.</a:t>
            </a:r>
          </a:p>
          <a:p>
            <a:r>
              <a:rPr lang="hr-HR" sz="2800" dirty="0"/>
              <a:t>c) Tumačenje.</a:t>
            </a:r>
          </a:p>
          <a:p>
            <a:r>
              <a:rPr lang="hr-HR" sz="2800" dirty="0"/>
              <a:t>d) Promišljanje o sadržaju </a:t>
            </a:r>
            <a:endParaRPr lang="hr-HR" sz="2800" dirty="0" smtClean="0"/>
          </a:p>
          <a:p>
            <a:pPr marL="0" indent="0">
              <a:buNone/>
            </a:pPr>
            <a:r>
              <a:rPr lang="hr-HR" sz="2800" dirty="0"/>
              <a:t> </a:t>
            </a:r>
            <a:r>
              <a:rPr lang="hr-HR" sz="2800" dirty="0" smtClean="0"/>
              <a:t>                                teksta</a:t>
            </a:r>
            <a:r>
              <a:rPr lang="hr-HR" sz="2800" dirty="0"/>
              <a:t>.</a:t>
            </a:r>
          </a:p>
          <a:p>
            <a:r>
              <a:rPr lang="hr-HR" sz="2800" dirty="0"/>
              <a:t>e) Promišljanje o obliku teksta.</a:t>
            </a:r>
          </a:p>
          <a:p>
            <a:pPr marL="0" indent="0">
              <a:buNone/>
            </a:pPr>
            <a:r>
              <a:rPr lang="hr-HR" sz="2800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79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Čitanje NT u lektiri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093365" cy="4581150"/>
          </a:xfrm>
        </p:spPr>
        <p:txBody>
          <a:bodyPr/>
          <a:lstStyle/>
          <a:p>
            <a:r>
              <a:rPr lang="hr-HR" dirty="0" smtClean="0"/>
              <a:t>lektira – „ono što se čita po nastavnom planu i programu”, (Anić 1992)</a:t>
            </a:r>
          </a:p>
          <a:p>
            <a:r>
              <a:rPr lang="hr-HR" dirty="0" smtClean="0"/>
              <a:t>literatura, beletristika (Zrinjan 2014)</a:t>
            </a:r>
          </a:p>
          <a:p>
            <a:r>
              <a:rPr lang="hr-HR" dirty="0" smtClean="0"/>
              <a:t>„neknjiževnim </a:t>
            </a:r>
            <a:r>
              <a:rPr lang="hr-HR" dirty="0"/>
              <a:t>tekstovima povećavamo udio kognitivnog čitanja u kojem učenik  nastoji spoznati svijet i njegove zakonitosti</a:t>
            </a:r>
            <a:r>
              <a:rPr lang="hr-HR" dirty="0" smtClean="0"/>
              <a:t>.” </a:t>
            </a:r>
            <a:r>
              <a:rPr lang="hr-HR" dirty="0"/>
              <a:t>(prema Kordigel 1991)</a:t>
            </a:r>
          </a:p>
          <a:p>
            <a:r>
              <a:rPr lang="hr-HR" dirty="0"/>
              <a:t>„raspolaže instrumentarijem  koji mu pomaže da obradi zahtjevne i stručne tekstove.“ (Mattes </a:t>
            </a:r>
            <a:r>
              <a:rPr lang="hr-HR" dirty="0" smtClean="0"/>
              <a:t>2007</a:t>
            </a:r>
            <a:r>
              <a:rPr lang="hr-HR" dirty="0"/>
              <a:t>: 63)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56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Kompetencije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093365" cy="458115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komunikacijske vještine,</a:t>
            </a:r>
          </a:p>
          <a:p>
            <a:pPr lvl="0"/>
            <a:r>
              <a:rPr lang="hr-HR" dirty="0"/>
              <a:t>samostalnost u komunikaciji, </a:t>
            </a:r>
          </a:p>
          <a:p>
            <a:pPr lvl="0"/>
            <a:r>
              <a:rPr lang="hr-HR" dirty="0"/>
              <a:t>organiziranost u profesionalnom radu, </a:t>
            </a:r>
            <a:r>
              <a:rPr lang="hr-HR" b="1" dirty="0"/>
              <a:t>samoobrazovanju,</a:t>
            </a:r>
          </a:p>
          <a:p>
            <a:pPr lvl="0"/>
            <a:r>
              <a:rPr lang="hr-HR" dirty="0"/>
              <a:t>snalažljivost u izboru poslova, timova i poslovnih subjekata,</a:t>
            </a:r>
          </a:p>
          <a:p>
            <a:pPr lvl="0"/>
            <a:r>
              <a:rPr lang="hr-HR" dirty="0"/>
              <a:t>odgovornost i </a:t>
            </a:r>
            <a:r>
              <a:rPr lang="hr-HR" b="1" dirty="0"/>
              <a:t>odgovorno ponašanje prema prirodi, ekonomiji, gospodarstvu, kulturi, nacionalnom identitetu,</a:t>
            </a:r>
          </a:p>
          <a:p>
            <a:pPr lvl="0"/>
            <a:r>
              <a:rPr lang="hr-HR" dirty="0"/>
              <a:t>etičnost, kreativno razmišljanje.  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56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523</Words>
  <Application>Microsoft Office PowerPoint</Application>
  <PresentationFormat>On-screen Show (4:3)</PresentationFormat>
  <Paragraphs>121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Neknjiževni tekstovi u lektiri</vt:lpstr>
      <vt:lpstr>Sadržaj:</vt:lpstr>
      <vt:lpstr>Pojam i vrste:</vt:lpstr>
      <vt:lpstr>Pojam i vrste</vt:lpstr>
      <vt:lpstr>Obilježja NT</vt:lpstr>
      <vt:lpstr>Primjer promjene stila pisanja</vt:lpstr>
      <vt:lpstr>Mogućnosti čitanja</vt:lpstr>
      <vt:lpstr>Čitanje NT u lektiri</vt:lpstr>
      <vt:lpstr>Kompetencije</vt:lpstr>
      <vt:lpstr> Mogući  NT u lektiri</vt:lpstr>
      <vt:lpstr>Dokučimo zajedno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</cp:lastModifiedBy>
  <cp:revision>49</cp:revision>
  <dcterms:created xsi:type="dcterms:W3CDTF">2013-08-21T19:17:07Z</dcterms:created>
  <dcterms:modified xsi:type="dcterms:W3CDTF">2015-10-04T18:13:59Z</dcterms:modified>
</cp:coreProperties>
</file>