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style7.xml" ContentType="application/vnd.ms-office.chartstyl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3" r:id="rId3"/>
    <p:sldId id="314" r:id="rId4"/>
    <p:sldId id="315" r:id="rId5"/>
    <p:sldId id="316" r:id="rId6"/>
    <p:sldId id="302" r:id="rId7"/>
    <p:sldId id="268" r:id="rId8"/>
    <p:sldId id="261" r:id="rId9"/>
    <p:sldId id="260" r:id="rId10"/>
    <p:sldId id="301" r:id="rId11"/>
    <p:sldId id="303" r:id="rId12"/>
    <p:sldId id="272" r:id="rId13"/>
    <p:sldId id="269" r:id="rId14"/>
    <p:sldId id="307" r:id="rId15"/>
    <p:sldId id="280" r:id="rId16"/>
    <p:sldId id="309" r:id="rId17"/>
    <p:sldId id="310" r:id="rId18"/>
    <p:sldId id="275" r:id="rId19"/>
    <p:sldId id="278" r:id="rId20"/>
    <p:sldId id="277" r:id="rId21"/>
    <p:sldId id="283" r:id="rId22"/>
    <p:sldId id="299" r:id="rId23"/>
    <p:sldId id="289" r:id="rId24"/>
    <p:sldId id="306" r:id="rId25"/>
    <p:sldId id="288" r:id="rId26"/>
    <p:sldId id="294" r:id="rId27"/>
    <p:sldId id="295" r:id="rId28"/>
    <p:sldId id="312" r:id="rId29"/>
    <p:sldId id="311" r:id="rId30"/>
    <p:sldId id="298" r:id="rId31"/>
    <p:sldId id="317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la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50" autoAdjust="0"/>
  </p:normalViewPr>
  <p:slideViewPr>
    <p:cSldViewPr>
      <p:cViewPr varScale="1">
        <p:scale>
          <a:sx n="74" d="100"/>
          <a:sy n="74" d="100"/>
        </p:scale>
        <p:origin x="-1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E_LEKTIRE_ANKETA\E_lektire_rezultati_30092015_13sati_bez_stupac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Book1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Ana\Desktop\Anketa\E_LEKTIRE_ANKETA\E_knjiga_prednost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keta_2015\ANKETA_rezultat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keta_2015\ANKETA_rezultat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na\Desktop\Anketa\aparati_radnje_n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keta_2015\E_lektire_rez_prirucni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2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Ana\Desktop\Anketa\aparati_radnje_ne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FF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374847445806942E-2"/>
                  <c:y val="-1.194498923443768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1191</a:t>
                    </a:r>
                  </a:p>
                  <a:p>
                    <a:r>
                      <a:rPr lang="en-US" smtClean="0"/>
                      <a:t>50,4%</a:t>
                    </a:r>
                    <a:endParaRPr lang="en-US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749435665914217E-2"/>
                  <c:y val="3.882045082981944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1169</a:t>
                    </a:r>
                  </a:p>
                  <a:p>
                    <a:r>
                      <a:rPr lang="en-US" smtClean="0"/>
                      <a:t>49,5%</a:t>
                    </a:r>
                    <a:endParaRPr lang="en-US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Sheet1!$A$1:$A$2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1191</c:v>
                </c:pt>
                <c:pt idx="1">
                  <c:v>1169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8897083476760341"/>
          <c:y val="0.91017968155003415"/>
          <c:w val="9.1157995769716282E-2"/>
          <c:h val="5.995843319625873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915942911817281E-2"/>
          <c:y val="9.2129263179684576E-2"/>
          <c:w val="0.96291211467681515"/>
          <c:h val="0.907870736820315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5.9719574526868428E-2"/>
                  <c:y val="-0.3683114035087722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818560325210255E-2"/>
                  <c:y val="8.6868078868134857E-2"/>
                </c:manualLayout>
              </c:layout>
              <c:spPr/>
              <c:txPr>
                <a:bodyPr/>
                <a:lstStyle/>
                <a:p>
                  <a:pPr>
                    <a:defRPr lang="en-US" sz="2400">
                      <a:solidFill>
                        <a:sysClr val="windowText" lastClr="000000"/>
                      </a:solidFill>
                    </a:defRPr>
                  </a:pPr>
                  <a:endParaRPr lang="sr-Latn-CS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Sheet2!$A$32:$A$33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Sheet2!$B$32:$B$33</c:f>
              <c:numCache>
                <c:formatCode>General</c:formatCode>
                <c:ptCount val="2"/>
                <c:pt idx="0">
                  <c:v>2275</c:v>
                </c:pt>
                <c:pt idx="1">
                  <c:v>85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2686676930016377E-2"/>
          <c:y val="2.4015514934523072E-2"/>
          <c:w val="0.96839999607770133"/>
          <c:h val="0.94604830701668563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7748181406720989"/>
                  <c:y val="9.7834505484125006E-2"/>
                </c:manualLayout>
              </c:layout>
              <c:tx>
                <c:rich>
                  <a:bodyPr/>
                  <a:lstStyle/>
                  <a:p>
                    <a:pPr>
                      <a:defRPr lang="en-US" sz="3200">
                        <a:solidFill>
                          <a:schemeClr val="bg1"/>
                        </a:solidFill>
                      </a:defRPr>
                    </a:pPr>
                    <a:r>
                      <a:rPr lang="en-US" sz="3200" smtClean="0">
                        <a:solidFill>
                          <a:schemeClr val="bg1"/>
                        </a:solidFill>
                      </a:rPr>
                      <a:t>DA</a:t>
                    </a:r>
                  </a:p>
                  <a:p>
                    <a:pPr>
                      <a:defRPr lang="en-US" sz="3200">
                        <a:solidFill>
                          <a:schemeClr val="bg1"/>
                        </a:solidFill>
                      </a:defRPr>
                    </a:pPr>
                    <a:r>
                      <a:rPr lang="en-US" sz="3200" smtClean="0">
                        <a:solidFill>
                          <a:schemeClr val="bg1"/>
                        </a:solidFill>
                      </a:rPr>
                      <a:t>654</a:t>
                    </a:r>
                    <a:endParaRPr lang="en-US" sz="320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841363606670597"/>
                  <c:y val="-0.38265063975725805"/>
                </c:manualLayout>
              </c:layout>
              <c:tx>
                <c:rich>
                  <a:bodyPr/>
                  <a:lstStyle/>
                  <a:p>
                    <a:pPr>
                      <a:defRPr lang="en-US" sz="3200">
                        <a:solidFill>
                          <a:schemeClr val="bg1"/>
                        </a:solidFill>
                      </a:defRPr>
                    </a:pPr>
                    <a:r>
                      <a:rPr lang="en-US"/>
                      <a:t>NE
</a:t>
                    </a:r>
                    <a:r>
                      <a:rPr lang="en-US" smtClean="0"/>
                      <a:t>1706</a:t>
                    </a:r>
                    <a:endParaRPr lang="en-US"/>
                  </a:p>
                </c:rich>
              </c:tx>
              <c:spPr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000"/>
                </a:pPr>
                <a:endParaRPr lang="sr-Latn-C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Sheet2!$A$9:$A$10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Sheet2!$B$9:$B$10</c:f>
              <c:numCache>
                <c:formatCode>General</c:formatCode>
                <c:ptCount val="2"/>
                <c:pt idx="0">
                  <c:v>654</c:v>
                </c:pt>
                <c:pt idx="1">
                  <c:v>1706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0"/>
                  <c:y val="0.1059190031152648"/>
                </c:manualLayout>
              </c:layout>
              <c:tx>
                <c:rich>
                  <a:bodyPr/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</a:rPr>
                      <a:t>28%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4018691588785046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32%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11526479750778816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11%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202020202019482E-3"/>
                  <c:y val="0.1121495327102804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7%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.1121495327102804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21%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000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Sheet2!$A$18:$A$22</c:f>
              <c:strCache>
                <c:ptCount val="5"/>
                <c:pt idx="0">
                  <c:v>knjižničar</c:v>
                </c:pt>
                <c:pt idx="1">
                  <c:v>učitelj</c:v>
                </c:pt>
                <c:pt idx="2">
                  <c:v>roditelj</c:v>
                </c:pt>
                <c:pt idx="3">
                  <c:v>prijatelj</c:v>
                </c:pt>
                <c:pt idx="4">
                  <c:v>sam</c:v>
                </c:pt>
              </c:strCache>
            </c:strRef>
          </c:cat>
          <c:val>
            <c:numRef>
              <c:f>Sheet2!$B$18:$B$22</c:f>
              <c:numCache>
                <c:formatCode>General</c:formatCode>
                <c:ptCount val="5"/>
                <c:pt idx="0">
                  <c:v>660</c:v>
                </c:pt>
                <c:pt idx="1">
                  <c:v>760</c:v>
                </c:pt>
                <c:pt idx="2">
                  <c:v>279</c:v>
                </c:pt>
                <c:pt idx="3">
                  <c:v>166</c:v>
                </c:pt>
                <c:pt idx="4">
                  <c:v>495</c:v>
                </c:pt>
              </c:numCache>
            </c:numRef>
          </c:val>
        </c:ser>
        <c:dLbls>
          <c:showVal val="1"/>
        </c:dLbls>
        <c:gapWidth val="75"/>
        <c:shape val="box"/>
        <c:axId val="66819968"/>
        <c:axId val="66821504"/>
        <c:axId val="0"/>
      </c:bar3DChart>
      <c:catAx>
        <c:axId val="6681996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n-US" sz="2000"/>
            </a:pPr>
            <a:endParaRPr lang="sr-Latn-CS"/>
          </a:p>
        </c:txPr>
        <c:crossAx val="66821504"/>
        <c:crosses val="autoZero"/>
        <c:auto val="1"/>
        <c:lblAlgn val="ctr"/>
        <c:lblOffset val="100"/>
      </c:catAx>
      <c:valAx>
        <c:axId val="6682150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66819968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4652740838209375"/>
                  <c:y val="-0.2467604723937635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885233815802989"/>
                  <c:y val="6.733884261605827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3600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Sheet2!$A$24:$A$25</c:f>
              <c:strCache>
                <c:ptCount val="2"/>
                <c:pt idx="0">
                  <c:v>Tiskana knjiga</c:v>
                </c:pt>
                <c:pt idx="1">
                  <c:v>E-knjiga</c:v>
                </c:pt>
              </c:strCache>
            </c:strRef>
          </c:cat>
          <c:val>
            <c:numRef>
              <c:f>Sheet2!$B$24:$B$25</c:f>
              <c:numCache>
                <c:formatCode>General</c:formatCode>
                <c:ptCount val="2"/>
                <c:pt idx="0">
                  <c:v>1464</c:v>
                </c:pt>
                <c:pt idx="1">
                  <c:v>896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cat>
            <c:strRef>
              <c:f>Sheet2!$A$1:$A$4</c:f>
              <c:strCache>
                <c:ptCount val="4"/>
                <c:pt idx="0">
                  <c:v>Čitanje preko zaslona računala/mobitela/tableta je zamorno.</c:v>
                </c:pt>
                <c:pt idx="1">
                  <c:v>Teže se koncentriram na sadržaj.</c:v>
                </c:pt>
                <c:pt idx="2">
                  <c:v>Potreban je odgovarajući program za čitanje e-knjige (inače nije čitljiva)</c:v>
                </c:pt>
                <c:pt idx="3">
                  <c:v>njihova nabava mi je preskupa</c:v>
                </c:pt>
              </c:strCache>
            </c:strRef>
          </c:cat>
          <c:val>
            <c:numRef>
              <c:f>Sheet2!$B$1:$B$4</c:f>
              <c:numCache>
                <c:formatCode>General</c:formatCode>
                <c:ptCount val="4"/>
                <c:pt idx="0">
                  <c:v>383</c:v>
                </c:pt>
                <c:pt idx="1">
                  <c:v>280</c:v>
                </c:pt>
                <c:pt idx="2">
                  <c:v>155</c:v>
                </c:pt>
                <c:pt idx="3">
                  <c:v>86</c:v>
                </c:pt>
              </c:numCache>
            </c:numRef>
          </c:val>
        </c:ser>
        <c:shape val="box"/>
        <c:axId val="66955904"/>
        <c:axId val="66957696"/>
        <c:axId val="0"/>
      </c:bar3DChart>
      <c:catAx>
        <c:axId val="669559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66957696"/>
        <c:crosses val="autoZero"/>
        <c:auto val="1"/>
        <c:lblAlgn val="ctr"/>
        <c:lblOffset val="100"/>
      </c:catAx>
      <c:valAx>
        <c:axId val="669576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6695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6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cat>
            <c:strRef>
              <c:f>Sheet2!$A$1:$A$10</c:f>
              <c:strCache>
                <c:ptCount val="10"/>
                <c:pt idx="0">
                  <c:v>ne moram ih posuđivati u knjižnici</c:v>
                </c:pt>
                <c:pt idx="1">
                  <c:v>uvijek imam svoj primjerak</c:v>
                </c:pt>
                <c:pt idx="2">
                  <c:v>brzo kretanje kroz tekst uz pomoć poveznica</c:v>
                </c:pt>
                <c:pt idx="3">
                  <c:v>bilježenje napomena i označavanje teksta</c:v>
                </c:pt>
                <c:pt idx="4">
                  <c:v>zauzimaju manje mjesta, jednostavnije rukovanje</c:v>
                </c:pt>
                <c:pt idx="5">
                  <c:v>lakše pretraživanje teksta</c:v>
                </c:pt>
                <c:pt idx="6">
                  <c:v>nisu oštećene</c:v>
                </c:pt>
                <c:pt idx="7">
                  <c:v>ekološke su</c:v>
                </c:pt>
                <c:pt idx="8">
                  <c:v>moguće povećati slova</c:v>
                </c:pt>
                <c:pt idx="9">
                  <c:v>brzo kopiranje teksta</c:v>
                </c:pt>
              </c:strCache>
            </c:strRef>
          </c:cat>
          <c:val>
            <c:numRef>
              <c:f>Sheet2!$B$1:$B$10</c:f>
              <c:numCache>
                <c:formatCode>General</c:formatCode>
                <c:ptCount val="10"/>
                <c:pt idx="0">
                  <c:v>471</c:v>
                </c:pt>
                <c:pt idx="1">
                  <c:v>272</c:v>
                </c:pt>
                <c:pt idx="2">
                  <c:v>207</c:v>
                </c:pt>
                <c:pt idx="3">
                  <c:v>185</c:v>
                </c:pt>
                <c:pt idx="4">
                  <c:v>276</c:v>
                </c:pt>
                <c:pt idx="5">
                  <c:v>253</c:v>
                </c:pt>
                <c:pt idx="6">
                  <c:v>412</c:v>
                </c:pt>
                <c:pt idx="7">
                  <c:v>325</c:v>
                </c:pt>
                <c:pt idx="8">
                  <c:v>322</c:v>
                </c:pt>
                <c:pt idx="9">
                  <c:v>202</c:v>
                </c:pt>
              </c:numCache>
            </c:numRef>
          </c:val>
        </c:ser>
        <c:shape val="box"/>
        <c:axId val="66774528"/>
        <c:axId val="66776064"/>
        <c:axId val="0"/>
      </c:bar3DChart>
      <c:catAx>
        <c:axId val="667745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66776064"/>
        <c:crosses val="autoZero"/>
        <c:auto val="1"/>
        <c:lblAlgn val="ctr"/>
        <c:lblOffset val="100"/>
      </c:catAx>
      <c:valAx>
        <c:axId val="667760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6677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88782669757468E-2"/>
          <c:y val="9.3100088624403013E-2"/>
          <c:w val="0.90054292048467488"/>
          <c:h val="0.87778199798744183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5131780402449722"/>
                  <c:y val="4.754563297801435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grad
44%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manje mjesto
16%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0841745167128112"/>
                  <c:y val="5.3878630757845353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selo
40%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/>
                </a:pPr>
                <a:endParaRPr lang="sr-Latn-C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'Socijalno-ekomomski aspekt'!$A$2:$A$4</c:f>
              <c:strCache>
                <c:ptCount val="3"/>
                <c:pt idx="0">
                  <c:v>grad</c:v>
                </c:pt>
                <c:pt idx="1">
                  <c:v>manje mjesto</c:v>
                </c:pt>
                <c:pt idx="2">
                  <c:v>selo</c:v>
                </c:pt>
              </c:strCache>
            </c:strRef>
          </c:cat>
          <c:val>
            <c:numRef>
              <c:f>'Socijalno-ekomomski aspekt'!$B$2:$B$4</c:f>
              <c:numCache>
                <c:formatCode>General</c:formatCode>
                <c:ptCount val="3"/>
                <c:pt idx="0">
                  <c:v>1032</c:v>
                </c:pt>
                <c:pt idx="1">
                  <c:v>373</c:v>
                </c:pt>
                <c:pt idx="2">
                  <c:v>955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9367653819855626E-2"/>
          <c:y val="0.17477423414891846"/>
          <c:w val="0.88613979657183561"/>
          <c:h val="0.78837532576134695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20030426571927801"/>
                  <c:y val="8.34904575204769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završena </a:t>
                    </a:r>
                    <a:r>
                      <a:rPr lang="en-US" smtClean="0"/>
                      <a:t>OŠ</a:t>
                    </a:r>
                    <a:r>
                      <a:rPr lang="en-US"/>
                      <a:t>
11%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637981668772676E-2"/>
                  <c:y val="7.88690385622720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završena </a:t>
                    </a:r>
                    <a:r>
                      <a:rPr lang="en-US" smtClean="0"/>
                      <a:t>SŠ</a:t>
                    </a:r>
                    <a:r>
                      <a:rPr lang="en-US"/>
                      <a:t>
49%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242057917034347E-3"/>
                  <c:y val="-0.1321766230834047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VSS</a:t>
                    </a:r>
                    <a:r>
                      <a:rPr lang="en-US"/>
                      <a:t>
40%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/>
                </a:pPr>
                <a:endParaRPr lang="sr-Latn-C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'Socijalno-ekomomski aspekt'!$A$7:$A$9</c:f>
              <c:strCache>
                <c:ptCount val="3"/>
                <c:pt idx="0">
                  <c:v>završena osnovna škola</c:v>
                </c:pt>
                <c:pt idx="1">
                  <c:v>završena srednja škola</c:v>
                </c:pt>
                <c:pt idx="2">
                  <c:v>završen fakultet</c:v>
                </c:pt>
              </c:strCache>
            </c:strRef>
          </c:cat>
          <c:val>
            <c:numRef>
              <c:f>'Socijalno-ekomomski aspekt'!$B$7:$B$9</c:f>
              <c:numCache>
                <c:formatCode>General</c:formatCode>
                <c:ptCount val="3"/>
                <c:pt idx="0">
                  <c:v>252</c:v>
                </c:pt>
                <c:pt idx="1">
                  <c:v>1162</c:v>
                </c:pt>
                <c:pt idx="2">
                  <c:v>946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view3D>
      <c:rotX val="50"/>
      <c:depthPercent val="100"/>
      <c:perspective val="6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0.25554946928714822"/>
                  <c:y val="8.59499045482780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RAČUNALO</a:t>
                    </a:r>
                  </a:p>
                  <a:p>
                    <a:r>
                      <a:rPr lang="en-US" smtClean="0"/>
                      <a:t>2114</a:t>
                    </a:r>
                    <a:endParaRPr lang="en-US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032420799211621"/>
                  <c:y val="-0.3122901258522307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SMARTPHONE</a:t>
                    </a:r>
                  </a:p>
                  <a:p>
                    <a:r>
                      <a:rPr lang="en-US" smtClean="0"/>
                      <a:t>1085</a:t>
                    </a:r>
                    <a:endParaRPr lang="en-US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3082290481607887"/>
                      <c:h val="0.2105647599194328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8976287615879123"/>
                  <c:y val="0.1183073038454084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TABLET</a:t>
                    </a:r>
                  </a:p>
                  <a:p>
                    <a:r>
                      <a:rPr lang="en-US" baseline="0"/>
                      <a:t>(dr. e-čitač)</a:t>
                    </a:r>
                    <a:endParaRPr lang="en-US"/>
                  </a:p>
                  <a:p>
                    <a:r>
                      <a:rPr lang="en-US" smtClean="0"/>
                      <a:t>1225</a:t>
                    </a:r>
                    <a:endParaRPr lang="en-US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9620781190747061"/>
                      <c:h val="0.2105647599194328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Sheet1!$D$2:$D$4</c:f>
              <c:strCache>
                <c:ptCount val="3"/>
                <c:pt idx="0">
                  <c:v>RAČUNALO</c:v>
                </c:pt>
                <c:pt idx="1">
                  <c:v>SMARTPHONE</c:v>
                </c:pt>
                <c:pt idx="2">
                  <c:v>TABLET (DR. E-ČITAČ)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2114</c:v>
                </c:pt>
                <c:pt idx="1">
                  <c:v>1085</c:v>
                </c:pt>
                <c:pt idx="2">
                  <c:v>1225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3.062117235345584E-2"/>
                  <c:y val="-2.9914529914529909E-2"/>
                </c:manualLayout>
              </c:layout>
              <c:tx>
                <c:rich>
                  <a:bodyPr/>
                  <a:lstStyle/>
                  <a:p>
                    <a:pPr>
                      <a:defRPr lang="en-US" sz="2400" b="1"/>
                    </a:pPr>
                    <a:r>
                      <a:rPr lang="en-US" sz="2400" b="1"/>
                      <a:t>208/252</a:t>
                    </a:r>
                  </a:p>
                  <a:p>
                    <a:pPr>
                      <a:defRPr lang="en-US" sz="2400" b="1"/>
                    </a:pPr>
                    <a:r>
                      <a:rPr lang="en-US" sz="2400" b="1"/>
                      <a:t>82%</a:t>
                    </a: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555555555555561E-2"/>
                  <c:y val="-3.0641573331219561E-2"/>
                </c:manualLayout>
              </c:layout>
              <c:tx>
                <c:rich>
                  <a:bodyPr/>
                  <a:lstStyle/>
                  <a:p>
                    <a:pPr>
                      <a:defRPr lang="en-US" sz="2400" b="1"/>
                    </a:pPr>
                    <a:r>
                      <a:rPr lang="en-US" sz="2400" b="1"/>
                      <a:t>1095/1162</a:t>
                    </a:r>
                  </a:p>
                  <a:p>
                    <a:pPr>
                      <a:defRPr lang="en-US" sz="2400" b="1"/>
                    </a:pPr>
                    <a:r>
                      <a:rPr lang="en-US" sz="2400" b="1"/>
                      <a:t>94%</a:t>
                    </a: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701443569553821E-2"/>
                  <c:y val="-3.9181492681297871E-2"/>
                </c:manualLayout>
              </c:layout>
              <c:tx>
                <c:rich>
                  <a:bodyPr/>
                  <a:lstStyle/>
                  <a:p>
                    <a:pPr>
                      <a:defRPr lang="en-US" sz="2400" b="1"/>
                    </a:pPr>
                    <a:r>
                      <a:rPr lang="en-US" sz="2400" b="1"/>
                      <a:t>922/946</a:t>
                    </a:r>
                  </a:p>
                  <a:p>
                    <a:pPr>
                      <a:defRPr lang="en-US" sz="2400" b="1"/>
                    </a:pPr>
                    <a:r>
                      <a:rPr lang="en-US" sz="2400" b="1"/>
                      <a:t>97%</a:t>
                    </a: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 b="1"/>
                </a:pPr>
                <a:endParaRPr lang="sr-Latn-C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Sheet3!$A$3:$A$5</c:f>
              <c:strCache>
                <c:ptCount val="3"/>
                <c:pt idx="0">
                  <c:v>OŠ</c:v>
                </c:pt>
                <c:pt idx="1">
                  <c:v>SŠ</c:v>
                </c:pt>
                <c:pt idx="2">
                  <c:v>VSS</c:v>
                </c:pt>
              </c:strCache>
            </c:strRef>
          </c:cat>
          <c:val>
            <c:numRef>
              <c:f>Sheet3!$B$3:$B$5</c:f>
              <c:numCache>
                <c:formatCode>General</c:formatCode>
                <c:ptCount val="3"/>
                <c:pt idx="0">
                  <c:v>208</c:v>
                </c:pt>
                <c:pt idx="1">
                  <c:v>1095</c:v>
                </c:pt>
                <c:pt idx="2">
                  <c:v>922</c:v>
                </c:pt>
              </c:numCache>
            </c:numRef>
          </c:val>
        </c:ser>
        <c:dLbls>
          <c:showVal val="1"/>
        </c:dLbls>
        <c:shape val="box"/>
        <c:axId val="63689472"/>
        <c:axId val="63691008"/>
        <c:axId val="0"/>
      </c:bar3DChart>
      <c:catAx>
        <c:axId val="6368947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63691008"/>
        <c:crosses val="autoZero"/>
        <c:auto val="1"/>
        <c:lblAlgn val="ctr"/>
        <c:lblOffset val="100"/>
      </c:catAx>
      <c:valAx>
        <c:axId val="63691008"/>
        <c:scaling>
          <c:orientation val="minMax"/>
        </c:scaling>
        <c:delete val="1"/>
        <c:axPos val="l"/>
        <c:numFmt formatCode="General" sourceLinked="1"/>
        <c:tickLblPos val="nextTo"/>
        <c:crossAx val="63689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sr-Latn-C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9293635170603701E-2"/>
                  <c:y val="1.58418330014061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400" b="0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smtClean="0">
                        <a:solidFill>
                          <a:schemeClr val="tx1"/>
                        </a:solidFill>
                        <a:effectLst/>
                      </a:rPr>
                      <a:t>685/1032</a:t>
                    </a:r>
                  </a:p>
                  <a:p>
                    <a:pPr>
                      <a:defRPr lang="en-US" sz="2400" b="0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66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54046369203851E-2"/>
                  <c:y val="1.8263681655351457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  <a:effectLst/>
                      </a:rPr>
                      <a:t>216/373</a:t>
                    </a:r>
                  </a:p>
                  <a:p>
                    <a:r>
                      <a:rPr lang="en-US" smtClean="0"/>
                      <a:t>58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142935258092846E-2"/>
                  <c:y val="2.2253170275446522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1"/>
                        </a:solidFill>
                        <a:effectLst/>
                      </a:rPr>
                      <a:t>251/955</a:t>
                    </a:r>
                  </a:p>
                  <a:p>
                    <a:r>
                      <a:rPr lang="en-US" smtClean="0"/>
                      <a:t>26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Grad</c:v>
                </c:pt>
                <c:pt idx="1">
                  <c:v>Manje mjesto</c:v>
                </c:pt>
                <c:pt idx="2">
                  <c:v>Selo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685</c:v>
                </c:pt>
                <c:pt idx="1">
                  <c:v>216</c:v>
                </c:pt>
                <c:pt idx="2">
                  <c:v>251</c:v>
                </c:pt>
              </c:numCache>
            </c:numRef>
          </c:val>
        </c:ser>
        <c:dLbls>
          <c:showVal val="1"/>
        </c:dLbls>
        <c:shape val="box"/>
        <c:axId val="63880576"/>
        <c:axId val="65733760"/>
        <c:axId val="0"/>
      </c:bar3DChart>
      <c:catAx>
        <c:axId val="63880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65733760"/>
        <c:crosses val="autoZero"/>
        <c:auto val="1"/>
        <c:lblAlgn val="ctr"/>
        <c:lblOffset val="100"/>
      </c:catAx>
      <c:valAx>
        <c:axId val="657337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6388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3745151325110914E-3"/>
                  <c:y val="1.83626611110647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2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b="1" smtClean="0">
                        <a:solidFill>
                          <a:schemeClr val="tx1"/>
                        </a:solidFill>
                        <a:effectLst/>
                      </a:rPr>
                      <a:t>67/252</a:t>
                    </a:r>
                  </a:p>
                  <a:p>
                    <a:pPr>
                      <a:defRPr lang="en-US" sz="22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26</a:t>
                    </a:r>
                    <a:r>
                      <a:rPr lang="en-US" sz="2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224188790560538E-2"/>
                  <c:y val="1.42820697530503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2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b="1" smtClean="0">
                        <a:solidFill>
                          <a:schemeClr val="tx1"/>
                        </a:solidFill>
                        <a:effectLst/>
                      </a:rPr>
                      <a:t>477/1162</a:t>
                    </a:r>
                  </a:p>
                  <a:p>
                    <a:pPr>
                      <a:defRPr lang="en-US" sz="22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41</a:t>
                    </a:r>
                    <a:r>
                      <a:rPr lang="en-US" sz="2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224188790560486E-2"/>
                  <c:y val="2.0402956790071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2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b="1" smtClean="0">
                        <a:solidFill>
                          <a:schemeClr val="tx1"/>
                        </a:solidFill>
                        <a:effectLst/>
                      </a:rPr>
                      <a:t>608/946</a:t>
                    </a:r>
                  </a:p>
                  <a:p>
                    <a:pPr>
                      <a:defRPr lang="en-US" sz="22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64</a:t>
                    </a:r>
                    <a:r>
                      <a:rPr lang="en-US" sz="2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200" b="0" i="0" u="none" strike="noStrike" kern="1200" baseline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oš</c:v>
                </c:pt>
                <c:pt idx="1">
                  <c:v>sš</c:v>
                </c:pt>
                <c:pt idx="2">
                  <c:v>vss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67</c:v>
                </c:pt>
                <c:pt idx="1">
                  <c:v>477</c:v>
                </c:pt>
                <c:pt idx="2">
                  <c:v>608</c:v>
                </c:pt>
              </c:numCache>
            </c:numRef>
          </c:val>
        </c:ser>
        <c:dLbls>
          <c:showVal val="1"/>
        </c:dLbls>
        <c:shape val="box"/>
        <c:axId val="63780736"/>
        <c:axId val="63782272"/>
        <c:axId val="0"/>
      </c:bar3DChart>
      <c:catAx>
        <c:axId val="63780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63782272"/>
        <c:crosses val="autoZero"/>
        <c:auto val="1"/>
        <c:lblAlgn val="ctr"/>
        <c:lblOffset val="100"/>
      </c:catAx>
      <c:valAx>
        <c:axId val="637822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6378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8311425682507586E-2"/>
                  <c:y val="-9.489913417616723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53%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570610043815212E-2"/>
                  <c:y val="-1.58165223626945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874283788338289E-2"/>
                  <c:y val="-3.16330447253890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829794405123019E-2"/>
                  <c:y val="-9.48991341761677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177957532861477E-2"/>
                  <c:y val="-9.489913417616735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Sheet2!$B$8:$B$12</c:f>
              <c:strCache>
                <c:ptCount val="5"/>
                <c:pt idx="0">
                  <c:v>Igranje</c:v>
                </c:pt>
                <c:pt idx="1">
                  <c:v>Gledanje videa</c:v>
                </c:pt>
                <c:pt idx="2">
                  <c:v>Dopisivanje</c:v>
                </c:pt>
                <c:pt idx="3">
                  <c:v>Društvene mreže</c:v>
                </c:pt>
                <c:pt idx="4">
                  <c:v>Čitanje portala</c:v>
                </c:pt>
              </c:strCache>
            </c:strRef>
          </c:cat>
          <c:val>
            <c:numRef>
              <c:f>Sheet2!$C$8:$C$12</c:f>
              <c:numCache>
                <c:formatCode>General</c:formatCode>
                <c:ptCount val="5"/>
                <c:pt idx="0">
                  <c:v>1246</c:v>
                </c:pt>
                <c:pt idx="1">
                  <c:v>1096</c:v>
                </c:pt>
                <c:pt idx="2">
                  <c:v>996</c:v>
                </c:pt>
                <c:pt idx="3">
                  <c:v>856</c:v>
                </c:pt>
                <c:pt idx="4">
                  <c:v>161</c:v>
                </c:pt>
              </c:numCache>
            </c:numRef>
          </c:val>
        </c:ser>
        <c:dLbls>
          <c:showVal val="1"/>
        </c:dLbls>
        <c:shape val="box"/>
        <c:axId val="65882752"/>
        <c:axId val="65888640"/>
        <c:axId val="0"/>
      </c:bar3DChart>
      <c:catAx>
        <c:axId val="658827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65888640"/>
        <c:crosses val="autoZero"/>
        <c:auto val="1"/>
        <c:lblAlgn val="ctr"/>
        <c:lblOffset val="100"/>
      </c:catAx>
      <c:valAx>
        <c:axId val="658886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6588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0590361410607887E-2"/>
          <c:y val="4.6358572358612363E-2"/>
          <c:w val="0.98940966754155735"/>
          <c:h val="0.9536414276413882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5340660542432197"/>
                  <c:y val="-0.30868601088306608"/>
                </c:manualLayout>
              </c:layout>
              <c:tx>
                <c:rich>
                  <a:bodyPr/>
                  <a:lstStyle/>
                  <a:p>
                    <a:pPr>
                      <a:defRPr lang="en-US"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/>
                      <a:t>Voli čitati / čitanje je važno; </a:t>
                    </a:r>
                  </a:p>
                  <a:p>
                    <a:pPr>
                      <a:defRPr lang="en-US"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/>
                      <a:t>1390</a:t>
                    </a:r>
                  </a:p>
                </c:rich>
              </c:tx>
              <c:spPr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6542902449693773"/>
                  <c:y val="0.1113043458939645"/>
                </c:manualLayout>
              </c:layout>
              <c:tx>
                <c:rich>
                  <a:bodyPr/>
                  <a:lstStyle/>
                  <a:p>
                    <a:pPr>
                      <a:defRPr lang="en-US" sz="2400">
                        <a:solidFill>
                          <a:schemeClr val="bg1"/>
                        </a:solidFill>
                      </a:defRPr>
                    </a:pPr>
                    <a:r>
                      <a:rPr lang="fr-FR" sz="2400"/>
                      <a:t>Ne voli čitati / čitanje je važno; </a:t>
                    </a:r>
                  </a:p>
                  <a:p>
                    <a:pPr>
                      <a:defRPr lang="en-US" sz="2400">
                        <a:solidFill>
                          <a:schemeClr val="bg1"/>
                        </a:solidFill>
                      </a:defRPr>
                    </a:pPr>
                    <a:r>
                      <a:rPr lang="fr-FR" sz="2400"/>
                      <a:t>731</a:t>
                    </a:r>
                  </a:p>
                </c:rich>
              </c:tx>
              <c:spPr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/>
                </a:pPr>
                <a:endParaRPr lang="sr-Latn-CS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Sheet2!$A$1:$A$2</c:f>
              <c:strCache>
                <c:ptCount val="2"/>
                <c:pt idx="0">
                  <c:v>Voli čitati / čitanje je važno</c:v>
                </c:pt>
                <c:pt idx="1">
                  <c:v>Ne voli čitati / čitanje je važno</c:v>
                </c:pt>
              </c:strCache>
            </c:strRef>
          </c:cat>
          <c:val>
            <c:numRef>
              <c:f>Sheet2!$B$1:$B$2</c:f>
              <c:numCache>
                <c:formatCode>General</c:formatCode>
                <c:ptCount val="2"/>
                <c:pt idx="0">
                  <c:v>1390</c:v>
                </c:pt>
                <c:pt idx="1">
                  <c:v>731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116E9-1603-434E-8962-FE3DC3AFFBA0}" type="datetimeFigureOut">
              <a:rPr lang="hr-HR" smtClean="0"/>
              <a:pPr/>
              <a:t>4.10.2015.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34A09-E999-4F91-875F-7E5275BA645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3204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34A09-E999-4F91-875F-7E5275BA6459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34A09-E999-4F91-875F-7E5275BA6459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3833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34A09-E999-4F91-875F-7E5275BA6459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49230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34A09-E999-4F91-875F-7E5275BA6459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0684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34A09-E999-4F91-875F-7E5275BA6459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66395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34A09-E999-4F91-875F-7E5275BA6459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0083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72% - ne moram posuđivati u knjiž.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34A09-E999-4F91-875F-7E5275BA6459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1288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F836-EAE7-4C34-AB7F-B5143471BCC9}" type="datetimeFigureOut">
              <a:rPr lang="hr-HR" smtClean="0"/>
              <a:pPr/>
              <a:t>4.10.2015.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EF25-F32C-4529-8EC3-30FA31A3FD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F836-EAE7-4C34-AB7F-B5143471BCC9}" type="datetimeFigureOut">
              <a:rPr lang="hr-HR" smtClean="0"/>
              <a:pPr/>
              <a:t>4.10.2015.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EF25-F32C-4529-8EC3-30FA31A3FD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F836-EAE7-4C34-AB7F-B5143471BCC9}" type="datetimeFigureOut">
              <a:rPr lang="hr-HR" smtClean="0"/>
              <a:pPr/>
              <a:t>4.10.2015.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EF25-F32C-4529-8EC3-30FA31A3FD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F836-EAE7-4C34-AB7F-B5143471BCC9}" type="datetimeFigureOut">
              <a:rPr lang="hr-HR" smtClean="0"/>
              <a:pPr/>
              <a:t>4.10.2015.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EF25-F32C-4529-8EC3-30FA31A3FD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F836-EAE7-4C34-AB7F-B5143471BCC9}" type="datetimeFigureOut">
              <a:rPr lang="hr-HR" smtClean="0"/>
              <a:pPr/>
              <a:t>4.10.2015.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EF25-F32C-4529-8EC3-30FA31A3FD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F836-EAE7-4C34-AB7F-B5143471BCC9}" type="datetimeFigureOut">
              <a:rPr lang="hr-HR" smtClean="0"/>
              <a:pPr/>
              <a:t>4.10.2015.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EF25-F32C-4529-8EC3-30FA31A3FD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F836-EAE7-4C34-AB7F-B5143471BCC9}" type="datetimeFigureOut">
              <a:rPr lang="hr-HR" smtClean="0"/>
              <a:pPr/>
              <a:t>4.10.2015.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EF25-F32C-4529-8EC3-30FA31A3FD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F836-EAE7-4C34-AB7F-B5143471BCC9}" type="datetimeFigureOut">
              <a:rPr lang="hr-HR" smtClean="0"/>
              <a:pPr/>
              <a:t>4.10.2015.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EF25-F32C-4529-8EC3-30FA31A3FD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F836-EAE7-4C34-AB7F-B5143471BCC9}" type="datetimeFigureOut">
              <a:rPr lang="hr-HR" smtClean="0"/>
              <a:pPr/>
              <a:t>4.10.2015.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EF25-F32C-4529-8EC3-30FA31A3FD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F836-EAE7-4C34-AB7F-B5143471BCC9}" type="datetimeFigureOut">
              <a:rPr lang="hr-HR" smtClean="0"/>
              <a:pPr/>
              <a:t>4.10.2015.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EF25-F32C-4529-8EC3-30FA31A3FD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F836-EAE7-4C34-AB7F-B5143471BCC9}" type="datetimeFigureOut">
              <a:rPr lang="hr-HR" smtClean="0"/>
              <a:pPr/>
              <a:t>4.10.2015.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EF25-F32C-4529-8EC3-30FA31A3FD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F836-EAE7-4C34-AB7F-B5143471BCC9}" type="datetimeFigureOut">
              <a:rPr lang="hr-HR" smtClean="0"/>
              <a:pPr/>
              <a:t>4.10.2015.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0EF25-F32C-4529-8EC3-30FA31A3FD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ook_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1965300"/>
            <a:ext cx="54726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3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ČITAJU LI ŠESTAŠI E-LEKTIRE? </a:t>
            </a:r>
            <a:endParaRPr lang="hr-HR" sz="3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hr-HR" sz="3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Istraživanje o poznavanju i korištenju e-lektira</a:t>
            </a:r>
            <a:endParaRPr lang="hr-HR" sz="3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793" y="5890046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b="1" i="1" smtClean="0"/>
              <a:t>6. Okrugli stol za školske knjižnice – UH, TA LEKTIRA: čitajmo da (p)ostanemo suvremeni</a:t>
            </a:r>
          </a:p>
          <a:p>
            <a:pPr algn="ctr">
              <a:lnSpc>
                <a:spcPct val="150000"/>
              </a:lnSpc>
            </a:pPr>
            <a:r>
              <a:rPr lang="hr-HR" sz="1600" b="1" i="1" smtClean="0"/>
              <a:t>Karlovac, 5. listopada 2015</a:t>
            </a:r>
            <a:r>
              <a:rPr lang="hr-HR" b="1" i="1" smtClean="0"/>
              <a:t>.</a:t>
            </a:r>
            <a:endParaRPr lang="hr-H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9" y="4787860"/>
            <a:ext cx="44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dr. sc. Jasna Milički i Ana Sudarević, dipl. knjiž.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book_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120" y="0"/>
            <a:ext cx="8124395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39952" y="1214422"/>
            <a:ext cx="5184576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4400" b="1" smtClean="0">
                <a:ln>
                  <a:solidFill>
                    <a:schemeClr val="bg1"/>
                  </a:solidFill>
                </a:ln>
              </a:rPr>
              <a:t>SOCIJALNO – EKONOMSKI </a:t>
            </a:r>
          </a:p>
          <a:p>
            <a:pPr algn="ctr">
              <a:lnSpc>
                <a:spcPct val="150000"/>
              </a:lnSpc>
            </a:pPr>
            <a:r>
              <a:rPr lang="hr-HR" sz="4400" b="1" smtClean="0">
                <a:ln>
                  <a:solidFill>
                    <a:schemeClr val="bg1"/>
                  </a:solidFill>
                </a:ln>
              </a:rPr>
              <a:t>ASPEKT</a:t>
            </a:r>
            <a:endParaRPr lang="hr-HR" sz="4400" b="1" dirty="0"/>
          </a:p>
        </p:txBody>
      </p:sp>
      <p:pic>
        <p:nvPicPr>
          <p:cNvPr id="3074" name="Picture 2" descr="http://www.bestbuy.ca/Projects/_Content/Headlines/Groups/Assets/group_computers_en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2797" y="5439372"/>
            <a:ext cx="2883019" cy="1418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yzuniversity.com/wp-content/uploads/2012/06/MobileMarketi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122" y="5514826"/>
            <a:ext cx="2412268" cy="1343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.cdn.turner.com/cnn/2010/TECH/04/26/smartphones.kids/t1lar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718"/>
          <a:stretch/>
        </p:blipFill>
        <p:spPr bwMode="auto">
          <a:xfrm>
            <a:off x="2915816" y="5602556"/>
            <a:ext cx="1909306" cy="1289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ilder.t-online.de/b/62/38/76/92/id_62387692/610/tid_da/e-book-reader-tolino-shine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12" y="5530691"/>
            <a:ext cx="2055188" cy="1289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36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3195152"/>
              </p:ext>
            </p:extLst>
          </p:nvPr>
        </p:nvGraphicFramePr>
        <p:xfrm>
          <a:off x="0" y="0"/>
          <a:ext cx="9144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1435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>
                          <a:solidFill>
                            <a:schemeClr val="tx1"/>
                          </a:solidFill>
                        </a:rPr>
                        <a:t>Gdje živiš?</a:t>
                      </a:r>
                      <a:endParaRPr lang="hr-HR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4000" dirty="0"/>
                    </a:p>
                  </a:txBody>
                  <a:tcPr anchor="ctr"/>
                </a:tc>
              </a:tr>
              <a:tr h="8606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smtClean="0"/>
                        <a:t>Grad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smtClean="0"/>
                        <a:t>1032</a:t>
                      </a:r>
                      <a:endParaRPr lang="hr-HR" sz="3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smtClean="0"/>
                        <a:t>Manje mjesto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smtClean="0"/>
                        <a:t>373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smtClean="0"/>
                        <a:t>Selo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smtClean="0"/>
                        <a:t>955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2006956159"/>
              </p:ext>
            </p:extLst>
          </p:nvPr>
        </p:nvGraphicFramePr>
        <p:xfrm>
          <a:off x="683568" y="1916832"/>
          <a:ext cx="806489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319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7840881"/>
              </p:ext>
            </p:extLst>
          </p:nvPr>
        </p:nvGraphicFramePr>
        <p:xfrm>
          <a:off x="0" y="0"/>
          <a:ext cx="9144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86060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>
                          <a:solidFill>
                            <a:schemeClr val="tx1"/>
                          </a:solidFill>
                        </a:rPr>
                        <a:t>Obrazovanje roditelja:</a:t>
                      </a:r>
                      <a:endParaRPr lang="hr-HR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4000" dirty="0"/>
                    </a:p>
                  </a:txBody>
                  <a:tcPr anchor="ctr"/>
                </a:tc>
              </a:tr>
              <a:tr h="8606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smtClean="0"/>
                        <a:t>Završena OŠ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smtClean="0"/>
                        <a:t>252</a:t>
                      </a:r>
                      <a:endParaRPr lang="hr-HR" sz="36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smtClean="0"/>
                        <a:t>Završena SŠ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smtClean="0"/>
                        <a:t>1162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smtClean="0"/>
                        <a:t>VSS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smtClean="0"/>
                        <a:t>946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1570067902"/>
              </p:ext>
            </p:extLst>
          </p:nvPr>
        </p:nvGraphicFramePr>
        <p:xfrm>
          <a:off x="143508" y="1844824"/>
          <a:ext cx="885698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319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12165984"/>
              </p:ext>
            </p:extLst>
          </p:nvPr>
        </p:nvGraphicFramePr>
        <p:xfrm>
          <a:off x="857224" y="2804346"/>
          <a:ext cx="7488831" cy="405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7827501"/>
              </p:ext>
            </p:extLst>
          </p:nvPr>
        </p:nvGraphicFramePr>
        <p:xfrm>
          <a:off x="0" y="-100237"/>
          <a:ext cx="9144002" cy="2814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552"/>
                <a:gridCol w="1700000"/>
                <a:gridCol w="1869672"/>
                <a:gridCol w="2555778"/>
              </a:tblGrid>
              <a:tr h="76470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/>
                        <a:t>Koje uređaje posjeduješ kod kuće?</a:t>
                      </a:r>
                      <a:endParaRPr lang="hr-HR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4000" dirty="0"/>
                    </a:p>
                  </a:txBody>
                  <a:tcPr anchor="ctr"/>
                </a:tc>
              </a:tr>
              <a:tr h="480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i="1" u="sng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2015.</a:t>
                      </a:r>
                      <a:endParaRPr lang="hr-HR" sz="2400" i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i="1" u="sng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2014.</a:t>
                      </a:r>
                      <a:endParaRPr lang="hr-HR" sz="2400" i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smtClean="0">
                          <a:solidFill>
                            <a:schemeClr val="tx1"/>
                          </a:solidFill>
                        </a:rPr>
                        <a:t>SVA </a:t>
                      </a:r>
                      <a:r>
                        <a:rPr lang="hr-HR" sz="2400" b="1" smtClean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hr-HR" sz="2400" b="1" smtClean="0">
                          <a:solidFill>
                            <a:schemeClr val="tx1"/>
                          </a:solidFill>
                        </a:rPr>
                        <a:t>UREĐAJA</a:t>
                      </a:r>
                    </a:p>
                  </a:txBody>
                  <a:tcPr anchor="ctr"/>
                </a:tc>
              </a:tr>
              <a:tr h="480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smtClean="0"/>
                        <a:t>računalo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  <a:endParaRPr lang="hr-H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  <a:endParaRPr lang="hr-H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hr-HR" sz="4800" b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708</a:t>
                      </a:r>
                    </a:p>
                    <a:p>
                      <a:pPr algn="ctr"/>
                      <a:r>
                        <a:rPr lang="hr-HR" sz="2800" b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30%</a:t>
                      </a:r>
                      <a:endParaRPr lang="hr-HR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32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smtClean="0"/>
                        <a:t>tablet</a:t>
                      </a:r>
                      <a:r>
                        <a:rPr lang="hr-HR" sz="2400" baseline="0" smtClean="0"/>
                        <a:t> </a:t>
                      </a:r>
                      <a:r>
                        <a:rPr lang="hr-HR" sz="2000" baseline="0" smtClean="0"/>
                        <a:t>ili neki drugi e-čitač</a:t>
                      </a:r>
                      <a:endParaRPr lang="hr-HR" sz="20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  <a:endParaRPr lang="hr-H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  <a:endParaRPr lang="hr-H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smtClean="0"/>
                    </a:p>
                  </a:txBody>
                  <a:tcPr anchor="ctr"/>
                </a:tc>
              </a:tr>
              <a:tr h="23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smtClean="0"/>
                        <a:t>smartphone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  <a:endParaRPr lang="hr-H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774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lt1"/>
                </a:solidFill>
              </a:rPr>
              <a:t>OBRAZOVANJE RODITELJA / POSJEDOVANJE </a:t>
            </a:r>
            <a:r>
              <a:rPr lang="hr-HR" sz="2800" b="1" smtClean="0">
                <a:solidFill>
                  <a:schemeClr val="lt1"/>
                </a:solidFill>
              </a:rPr>
              <a:t>BAR 1 OD 3 				      UREĐAJA</a:t>
            </a:r>
            <a:endParaRPr lang="hr-HR" sz="2800" b="1">
              <a:solidFill>
                <a:schemeClr val="lt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341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0546935"/>
              </p:ext>
            </p:extLst>
          </p:nvPr>
        </p:nvGraphicFramePr>
        <p:xfrm>
          <a:off x="0" y="1"/>
          <a:ext cx="91440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8144"/>
                <a:gridCol w="3275856"/>
              </a:tblGrid>
              <a:tr h="6236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/>
                        <a:t>Član si:</a:t>
                      </a:r>
                      <a:endParaRPr lang="hr-HR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59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smtClean="0"/>
                        <a:t>Školske knjižnice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  <a:endParaRPr lang="hr-H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9060">
                <a:tc>
                  <a:txBody>
                    <a:bodyPr/>
                    <a:lstStyle/>
                    <a:p>
                      <a:r>
                        <a:rPr lang="hr-HR" sz="2800" smtClean="0"/>
                        <a:t>Gradske knjižnice</a:t>
                      </a:r>
                      <a:endParaRPr lang="hr-H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hr-H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9060">
                <a:tc>
                  <a:txBody>
                    <a:bodyPr/>
                    <a:lstStyle/>
                    <a:p>
                      <a:r>
                        <a:rPr lang="hr-HR" sz="2800" smtClean="0"/>
                        <a:t>I školske i gradske knjižnice</a:t>
                      </a:r>
                      <a:endParaRPr lang="hr-H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  <a:endParaRPr lang="hr-H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259632" y="2348880"/>
            <a:ext cx="5040561" cy="4392488"/>
            <a:chOff x="467544" y="2852936"/>
            <a:chExt cx="4032449" cy="3744416"/>
          </a:xfrm>
        </p:grpSpPr>
        <p:sp>
          <p:nvSpPr>
            <p:cNvPr id="2" name="Oval 1"/>
            <p:cNvSpPr/>
            <p:nvPr/>
          </p:nvSpPr>
          <p:spPr>
            <a:xfrm>
              <a:off x="467544" y="2852936"/>
              <a:ext cx="3744416" cy="37444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Oval 4"/>
            <p:cNvSpPr/>
            <p:nvPr/>
          </p:nvSpPr>
          <p:spPr>
            <a:xfrm>
              <a:off x="1619672" y="3354771"/>
              <a:ext cx="2880321" cy="2670638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98980" y="3872949"/>
            <a:ext cx="11580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smtClean="0">
                <a:solidFill>
                  <a:schemeClr val="bg1"/>
                </a:solidFill>
              </a:rPr>
              <a:t>Školska </a:t>
            </a:r>
          </a:p>
          <a:p>
            <a:pPr algn="ctr"/>
            <a:r>
              <a:rPr lang="hr-HR" sz="2400" smtClean="0">
                <a:solidFill>
                  <a:schemeClr val="bg1"/>
                </a:solidFill>
              </a:rPr>
              <a:t>knjiž.</a:t>
            </a:r>
          </a:p>
          <a:p>
            <a:pPr algn="ctr"/>
            <a:r>
              <a:rPr lang="hr-HR" sz="2400" smtClean="0">
                <a:solidFill>
                  <a:schemeClr val="bg1"/>
                </a:solidFill>
              </a:rPr>
              <a:t>1208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6628" y="5097006"/>
            <a:ext cx="1939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/>
              <a:t>Gradska knjiž.</a:t>
            </a:r>
          </a:p>
          <a:p>
            <a:pPr algn="ctr"/>
            <a:r>
              <a:rPr lang="hr-HR" sz="2400" smtClean="0"/>
              <a:t>162</a:t>
            </a:r>
            <a:endParaRPr lang="hr-HR" sz="2400"/>
          </a:p>
        </p:txBody>
      </p:sp>
      <p:sp>
        <p:nvSpPr>
          <p:cNvPr id="9" name="TextBox 8"/>
          <p:cNvSpPr txBox="1"/>
          <p:nvPr/>
        </p:nvSpPr>
        <p:spPr>
          <a:xfrm>
            <a:off x="3420554" y="4202476"/>
            <a:ext cx="2802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/>
              <a:t>I </a:t>
            </a:r>
            <a:r>
              <a:rPr lang="hr-HR" sz="2400" smtClean="0"/>
              <a:t>školska </a:t>
            </a:r>
            <a:r>
              <a:rPr lang="hr-HR" sz="2400"/>
              <a:t>i </a:t>
            </a:r>
            <a:r>
              <a:rPr lang="hr-HR" sz="2400" smtClean="0"/>
              <a:t>gradska knjiž.</a:t>
            </a:r>
          </a:p>
          <a:p>
            <a:pPr algn="ctr"/>
            <a:r>
              <a:rPr lang="hr-HR" sz="2400" smtClean="0"/>
              <a:t>990</a:t>
            </a:r>
            <a:endParaRPr lang="hr-HR" sz="2400"/>
          </a:p>
        </p:txBody>
      </p:sp>
      <p:cxnSp>
        <p:nvCxnSpPr>
          <p:cNvPr id="11" name="Elbow Connector 10"/>
          <p:cNvCxnSpPr/>
          <p:nvPr/>
        </p:nvCxnSpPr>
        <p:spPr>
          <a:xfrm>
            <a:off x="6170924" y="4679529"/>
            <a:ext cx="1080120" cy="393432"/>
          </a:xfrm>
          <a:prstGeom prst="bentConnector3">
            <a:avLst>
              <a:gd name="adj1" fmla="val 9945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56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10893458"/>
              </p:ext>
            </p:extLst>
          </p:nvPr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smtClean="0">
                <a:solidFill>
                  <a:schemeClr val="lt1"/>
                </a:solidFill>
              </a:rPr>
              <a:t>MJESTO STANOVANJA </a:t>
            </a:r>
            <a:r>
              <a:rPr lang="hr-HR" sz="2800" b="1">
                <a:solidFill>
                  <a:schemeClr val="lt1"/>
                </a:solidFill>
              </a:rPr>
              <a:t>/ </a:t>
            </a:r>
            <a:r>
              <a:rPr lang="hr-HR" sz="2800" b="1" smtClean="0">
                <a:solidFill>
                  <a:schemeClr val="lt1"/>
                </a:solidFill>
              </a:rPr>
              <a:t>ČL. U GRADSKOJ </a:t>
            </a:r>
            <a:r>
              <a:rPr lang="hr-HR" sz="2000" b="1" smtClean="0">
                <a:solidFill>
                  <a:schemeClr val="lt1"/>
                </a:solidFill>
              </a:rPr>
              <a:t>(I ŠKOLSKOJ) </a:t>
            </a:r>
            <a:r>
              <a:rPr lang="hr-HR" sz="2800" b="1" smtClean="0">
                <a:solidFill>
                  <a:schemeClr val="lt1"/>
                </a:solidFill>
              </a:rPr>
              <a:t>KNJIŽ.</a:t>
            </a:r>
            <a:endParaRPr lang="hr-HR" sz="28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2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smtClean="0">
                <a:solidFill>
                  <a:schemeClr val="lt1"/>
                </a:solidFill>
              </a:rPr>
              <a:t>OBRAZOVANJE RODITELJA / ČL. U GRADSKOJ </a:t>
            </a:r>
            <a:r>
              <a:rPr lang="hr-HR" sz="2000" b="1" smtClean="0">
                <a:solidFill>
                  <a:schemeClr val="lt1"/>
                </a:solidFill>
              </a:rPr>
              <a:t>(I ŠKOLSKOJ) </a:t>
            </a:r>
            <a:r>
              <a:rPr lang="hr-HR" sz="2800" b="1" smtClean="0">
                <a:solidFill>
                  <a:schemeClr val="lt1"/>
                </a:solidFill>
              </a:rPr>
              <a:t>KNJIŽ.</a:t>
            </a:r>
            <a:endParaRPr lang="hr-HR" sz="2800" b="1">
              <a:solidFill>
                <a:schemeClr val="lt1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00095667"/>
              </p:ext>
            </p:extLst>
          </p:nvPr>
        </p:nvGraphicFramePr>
        <p:xfrm>
          <a:off x="323528" y="404664"/>
          <a:ext cx="8610600" cy="622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97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1377608"/>
              </p:ext>
            </p:extLst>
          </p:nvPr>
        </p:nvGraphicFramePr>
        <p:xfrm>
          <a:off x="0" y="0"/>
          <a:ext cx="9144002" cy="298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4"/>
                <a:gridCol w="1224136"/>
                <a:gridCol w="3384376"/>
                <a:gridCol w="1547666"/>
              </a:tblGrid>
              <a:tr h="83443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/>
                        <a:t>Što najčešće radiš na internetu?</a:t>
                      </a:r>
                      <a:endParaRPr lang="hr-HR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4000" dirty="0"/>
                    </a:p>
                  </a:txBody>
                  <a:tcPr anchor="ctr"/>
                </a:tc>
              </a:tr>
              <a:tr h="480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smtClean="0"/>
                        <a:t>Društvene mreže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856</a:t>
                      </a:r>
                      <a:endParaRPr lang="hr-H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smtClean="0"/>
                        <a:t>Gledanje videa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smtClean="0"/>
                        <a:t>1096</a:t>
                      </a:r>
                      <a:endParaRPr lang="hr-HR" sz="2400" dirty="0"/>
                    </a:p>
                  </a:txBody>
                  <a:tcPr anchor="ctr"/>
                </a:tc>
              </a:tr>
              <a:tr h="480433">
                <a:tc>
                  <a:txBody>
                    <a:bodyPr/>
                    <a:lstStyle/>
                    <a:p>
                      <a:r>
                        <a:rPr lang="hr-HR" sz="2400" smtClean="0"/>
                        <a:t>Dopisivanje</a:t>
                      </a:r>
                      <a:r>
                        <a:rPr lang="hr-HR" sz="2400" baseline="0" smtClean="0"/>
                        <a:t> (e-mail, chat, massenger...)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996</a:t>
                      </a:r>
                      <a:endParaRPr lang="hr-H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smtClean="0"/>
                        <a:t>Igranje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1246</a:t>
                      </a:r>
                      <a:endParaRPr lang="hr-H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0433">
                <a:tc>
                  <a:txBody>
                    <a:bodyPr/>
                    <a:lstStyle/>
                    <a:p>
                      <a:r>
                        <a:rPr lang="hr-HR" sz="2400" smtClean="0"/>
                        <a:t>Traženje informacija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481</a:t>
                      </a:r>
                      <a:endParaRPr lang="hr-H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smtClean="0"/>
                        <a:t>Čitanje portala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smtClean="0"/>
                        <a:t>161</a:t>
                      </a:r>
                      <a:endParaRPr lang="hr-HR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07477802"/>
              </p:ext>
            </p:extLst>
          </p:nvPr>
        </p:nvGraphicFramePr>
        <p:xfrm>
          <a:off x="0" y="2708921"/>
          <a:ext cx="9144000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153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book_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120" y="0"/>
            <a:ext cx="8124395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hooverlibrary.org/sites/default/files/reading_kid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6" y="4749494"/>
            <a:ext cx="9076974" cy="2108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206084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6000" b="1" smtClean="0">
                <a:ln>
                  <a:solidFill>
                    <a:schemeClr val="bg1"/>
                  </a:solidFill>
                </a:ln>
              </a:rPr>
              <a:t>O ČITANJU</a:t>
            </a:r>
            <a:endParaRPr lang="hr-HR" sz="6000" b="1" dirty="0"/>
          </a:p>
        </p:txBody>
      </p:sp>
    </p:spTree>
    <p:extLst>
      <p:ext uri="{BB962C8B-B14F-4D97-AF65-F5344CB8AC3E}">
        <p14:creationId xmlns="" xmlns:p14="http://schemas.microsoft.com/office/powerpoint/2010/main" val="42146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book_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zervirano mjesto sadržaja 1"/>
          <p:cNvSpPr txBox="1">
            <a:spLocks/>
          </p:cNvSpPr>
          <p:nvPr/>
        </p:nvSpPr>
        <p:spPr>
          <a:xfrm>
            <a:off x="571472" y="142853"/>
            <a:ext cx="8229600" cy="1143008"/>
          </a:xfrm>
          <a:prstGeom prst="rect">
            <a:avLst/>
          </a:prstGeom>
        </p:spPr>
        <p:txBody>
          <a:bodyPr/>
          <a:lstStyle/>
          <a:p>
            <a:pPr marL="76200" marR="0" lvl="0" indent="-76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Kako mlade pripremiti za uspješnu integraciju u</a:t>
            </a:r>
            <a:r>
              <a:rPr kumimoji="0" lang="hr-HR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život i društvo budućnosti?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8992" y="1714488"/>
            <a:ext cx="5715008" cy="312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hr-HR" sz="2800" smtClean="0">
                <a:solidFill>
                  <a:schemeClr val="bg1"/>
                </a:solidFill>
              </a:rPr>
              <a:t>Usvajanje vještina djelotvornog učenja i kritičkog mišljenja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hr-HR" sz="2800" smtClean="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hr-HR" sz="2800" smtClean="0">
                <a:solidFill>
                  <a:schemeClr val="bg1"/>
                </a:solidFill>
              </a:rPr>
              <a:t>Odgoj mladih za ulogu aktivnog čitatelja – zadaća školske knjižnice</a:t>
            </a:r>
          </a:p>
          <a:p>
            <a:endParaRPr lang="hr-H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4356065"/>
              </p:ext>
            </p:extLst>
          </p:nvPr>
        </p:nvGraphicFramePr>
        <p:xfrm>
          <a:off x="0" y="1"/>
          <a:ext cx="9144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0"/>
                <a:gridCol w="2357454"/>
                <a:gridCol w="5072066"/>
              </a:tblGrid>
              <a:tr h="6236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/>
                        <a:t>Voliš</a:t>
                      </a:r>
                      <a:r>
                        <a:rPr lang="hr-HR" sz="4000" baseline="0" smtClean="0"/>
                        <a:t> li čitati</a:t>
                      </a:r>
                      <a:r>
                        <a:rPr lang="hr-HR" sz="4000" smtClean="0"/>
                        <a:t>?</a:t>
                      </a:r>
                      <a:endParaRPr lang="hr-HR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/>
                        <a:t>Misliš li da je čitanje važno?</a:t>
                      </a:r>
                      <a:endParaRPr lang="hr-HR" sz="4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59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b="1" smtClean="0"/>
                        <a:t>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smtClean="0">
                          <a:solidFill>
                            <a:schemeClr val="tx1"/>
                          </a:solidFill>
                        </a:rPr>
                        <a:t>1433 (60%)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2121 (90%)</a:t>
                      </a:r>
                      <a:endParaRPr lang="hr-HR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9060">
                <a:tc>
                  <a:txBody>
                    <a:bodyPr/>
                    <a:lstStyle/>
                    <a:p>
                      <a:pPr algn="ctr"/>
                      <a:r>
                        <a:rPr lang="hr-HR" sz="3600" b="1" smtClean="0"/>
                        <a:t>NE</a:t>
                      </a:r>
                      <a:endParaRPr lang="hr-HR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smtClean="0">
                          <a:solidFill>
                            <a:schemeClr val="tx1"/>
                          </a:solidFill>
                        </a:rPr>
                        <a:t>927 (39%)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239 (10%)</a:t>
                      </a:r>
                      <a:endParaRPr lang="hr-HR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2357430"/>
          <a:ext cx="9144000" cy="45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8371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9684604"/>
              </p:ext>
            </p:extLst>
          </p:nvPr>
        </p:nvGraphicFramePr>
        <p:xfrm>
          <a:off x="0" y="1"/>
          <a:ext cx="9144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/>
                <a:gridCol w="5004048"/>
              </a:tblGrid>
              <a:tr h="50746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/>
                        <a:t>Čitaš li lektiru?</a:t>
                      </a:r>
                      <a:endParaRPr lang="hr-HR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200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smtClean="0"/>
                        <a:t>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2275</a:t>
                      </a:r>
                      <a:endParaRPr lang="hr-HR" sz="2800" dirty="0"/>
                    </a:p>
                  </a:txBody>
                  <a:tcPr anchor="ctr"/>
                </a:tc>
              </a:tr>
              <a:tr h="200626">
                <a:tc>
                  <a:txBody>
                    <a:bodyPr/>
                    <a:lstStyle/>
                    <a:p>
                      <a:pPr algn="ctr"/>
                      <a:r>
                        <a:rPr lang="hr-HR" sz="2800" b="1" smtClean="0"/>
                        <a:t>NE</a:t>
                      </a:r>
                      <a:endParaRPr lang="hr-H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hr-H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1701132981"/>
              </p:ext>
            </p:extLst>
          </p:nvPr>
        </p:nvGraphicFramePr>
        <p:xfrm>
          <a:off x="571472" y="2000240"/>
          <a:ext cx="780098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3392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book_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120" y="0"/>
            <a:ext cx="8124395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39952" y="1460391"/>
            <a:ext cx="50040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6000" b="1" smtClean="0">
                <a:ln>
                  <a:solidFill>
                    <a:schemeClr val="bg1"/>
                  </a:solidFill>
                </a:ln>
              </a:rPr>
              <a:t>E-KNJIGE</a:t>
            </a:r>
          </a:p>
          <a:p>
            <a:pPr algn="ctr">
              <a:lnSpc>
                <a:spcPct val="150000"/>
              </a:lnSpc>
            </a:pPr>
            <a:r>
              <a:rPr lang="hr-HR" sz="4000" b="1" smtClean="0">
                <a:ln>
                  <a:solidFill>
                    <a:schemeClr val="bg1"/>
                  </a:solidFill>
                </a:ln>
              </a:rPr>
              <a:t>Iskustva i stavovi</a:t>
            </a:r>
            <a:endParaRPr lang="hr-HR" sz="4000" b="1" dirty="0"/>
          </a:p>
        </p:txBody>
      </p:sp>
      <p:pic>
        <p:nvPicPr>
          <p:cNvPr id="2060" name="Picture 12" descr="http://www.francescaonline.it/wp-content/uploads/2010/07/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89" y="5567638"/>
            <a:ext cx="1875831" cy="1254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bitrebels.com/wp-content/uploads/2014/11/Reading-eBooks-To-Children-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7" y="5520117"/>
            <a:ext cx="2194690" cy="1337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itrebels.com/wp-content/uploads/2014/11/Reading-eBooks-To-Children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573792"/>
            <a:ext cx="1946859" cy="1295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1.bp.blogspot.com/-OjUoO4cr_Zo/T5GJPsi0GeI/AAAAAAAAAT8/bVrg9D43N6w/s1600/child_reading_book_ebook_learning_educa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46" y="5622079"/>
            <a:ext cx="1457160" cy="1263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.telegraph.co.uk/multimedia/archive/02237/kindle_2237543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32" y="5733256"/>
            <a:ext cx="1830512" cy="1142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20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1482537"/>
              </p:ext>
            </p:extLst>
          </p:nvPr>
        </p:nvGraphicFramePr>
        <p:xfrm>
          <a:off x="0" y="1"/>
          <a:ext cx="9143999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685"/>
                <a:gridCol w="3234157"/>
                <a:gridCol w="3234157"/>
              </a:tblGrid>
              <a:tr h="50746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/>
                        <a:t>Jesi li čitao/-la e-knjigu?</a:t>
                      </a:r>
                      <a:endParaRPr lang="hr-HR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4000" dirty="0"/>
                    </a:p>
                  </a:txBody>
                  <a:tcPr anchor="ctr"/>
                </a:tc>
              </a:tr>
              <a:tr h="200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800" b="1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i="1" u="sng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2015.</a:t>
                      </a:r>
                      <a:endParaRPr lang="hr-HR" sz="2800" i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i="1" u="sng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2014.</a:t>
                      </a:r>
                      <a:endParaRPr lang="hr-HR" sz="2800" i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00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smtClean="0"/>
                        <a:t>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28%</a:t>
                      </a:r>
                      <a:endParaRPr lang="hr-H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36%</a:t>
                      </a:r>
                      <a:endParaRPr lang="hr-HR" sz="2800" dirty="0"/>
                    </a:p>
                  </a:txBody>
                  <a:tcPr anchor="ctr"/>
                </a:tc>
              </a:tr>
              <a:tr h="200626">
                <a:tc>
                  <a:txBody>
                    <a:bodyPr/>
                    <a:lstStyle/>
                    <a:p>
                      <a:pPr algn="ctr"/>
                      <a:r>
                        <a:rPr lang="hr-HR" sz="2800" b="1" smtClean="0"/>
                        <a:t>NE</a:t>
                      </a:r>
                      <a:endParaRPr lang="hr-H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  <a:endParaRPr lang="hr-H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  <a:endParaRPr lang="hr-H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285720" y="2357430"/>
          <a:ext cx="8572560" cy="45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5729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5070280"/>
              </p:ext>
            </p:extLst>
          </p:nvPr>
        </p:nvGraphicFramePr>
        <p:xfrm>
          <a:off x="0" y="1"/>
          <a:ext cx="91439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/>
              </a:tblGrid>
              <a:tr h="507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/>
                        <a:t>ČITALO E-KNJIGU </a:t>
                      </a:r>
                      <a:r>
                        <a:rPr lang="hr-HR" sz="4000" smtClean="0"/>
                        <a:t>/ E-LEKTIRA</a:t>
                      </a:r>
                      <a:endParaRPr lang="hr-HR" sz="4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691680" y="1052736"/>
            <a:ext cx="5472608" cy="5472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3229148" y="2100284"/>
            <a:ext cx="3338392" cy="333839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3543204" y="2680727"/>
            <a:ext cx="2684979" cy="2631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1763688" y="2753633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4000" b="1" smtClean="0">
                <a:solidFill>
                  <a:schemeClr val="bg1"/>
                </a:solidFill>
              </a:rPr>
              <a:t>NE</a:t>
            </a:r>
          </a:p>
          <a:p>
            <a:pPr algn="ctr"/>
            <a:r>
              <a:rPr lang="hr-HR" sz="4000" b="1" smtClean="0">
                <a:solidFill>
                  <a:schemeClr val="bg1"/>
                </a:solidFill>
              </a:rPr>
              <a:t>1706</a:t>
            </a:r>
            <a:endParaRPr lang="hr-HR" sz="4000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1976" y="2215208"/>
            <a:ext cx="1092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DA 654</a:t>
            </a:r>
            <a:endParaRPr lang="hr-HR" sz="2400" b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3948" y="3534107"/>
            <a:ext cx="1471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b="1" smtClean="0">
                <a:solidFill>
                  <a:srgbClr val="FFFF00"/>
                </a:solidFill>
              </a:rPr>
              <a:t>E-LEKTIRA</a:t>
            </a:r>
          </a:p>
          <a:p>
            <a:pPr algn="ctr"/>
            <a:r>
              <a:rPr lang="hr-HR" sz="2400" b="1" smtClean="0">
                <a:solidFill>
                  <a:srgbClr val="FFFF00"/>
                </a:solidFill>
              </a:rPr>
              <a:t>452</a:t>
            </a:r>
            <a:endParaRPr lang="hr-HR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6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4366420"/>
              </p:ext>
            </p:extLst>
          </p:nvPr>
        </p:nvGraphicFramePr>
        <p:xfrm>
          <a:off x="0" y="0"/>
          <a:ext cx="9144000" cy="246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1584176"/>
                <a:gridCol w="3744328"/>
                <a:gridCol w="1979800"/>
              </a:tblGrid>
              <a:tr h="90872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/>
                        <a:t>Od koga si saznao da postoje e-knjige?</a:t>
                      </a:r>
                      <a:endParaRPr lang="hr-HR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4000" dirty="0"/>
                    </a:p>
                  </a:txBody>
                  <a:tcPr anchor="ctr"/>
                </a:tc>
              </a:tr>
              <a:tr h="426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smtClean="0"/>
                        <a:t>knjižničar</a:t>
                      </a:r>
                      <a:endParaRPr lang="hr-HR" sz="2800" b="1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660</a:t>
                      </a:r>
                      <a:endParaRPr lang="hr-H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prijatelj</a:t>
                      </a:r>
                      <a:endParaRPr lang="hr-H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166</a:t>
                      </a:r>
                      <a:endParaRPr lang="hr-HR" sz="2800" dirty="0"/>
                    </a:p>
                  </a:txBody>
                  <a:tcPr anchor="ctr"/>
                </a:tc>
              </a:tr>
              <a:tr h="426345">
                <a:tc>
                  <a:txBody>
                    <a:bodyPr/>
                    <a:lstStyle/>
                    <a:p>
                      <a:pPr algn="l"/>
                      <a:r>
                        <a:rPr lang="hr-HR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učitelj</a:t>
                      </a:r>
                      <a:endParaRPr lang="hr-H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760</a:t>
                      </a:r>
                      <a:endParaRPr lang="hr-H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</a:t>
                      </a:r>
                      <a:endParaRPr lang="hr-H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495</a:t>
                      </a:r>
                      <a:endParaRPr lang="hr-H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6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smtClean="0"/>
                        <a:t>roditelj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279</a:t>
                      </a:r>
                      <a:endParaRPr lang="hr-H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hr-H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85720" y="2071678"/>
          <a:ext cx="8286808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769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787767"/>
              </p:ext>
            </p:extLst>
          </p:nvPr>
        </p:nvGraphicFramePr>
        <p:xfrm>
          <a:off x="0" y="1"/>
          <a:ext cx="9144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008"/>
                <a:gridCol w="4499992"/>
              </a:tblGrid>
              <a:tr h="50746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smtClean="0"/>
                        <a:t>Bi li radije za lektiru čitao:</a:t>
                      </a:r>
                      <a:endParaRPr lang="hr-HR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200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smtClean="0"/>
                        <a:t>Tiskanu knjigu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1464</a:t>
                      </a:r>
                    </a:p>
                  </a:txBody>
                  <a:tcPr anchor="ctr"/>
                </a:tc>
              </a:tr>
              <a:tr h="200626">
                <a:tc>
                  <a:txBody>
                    <a:bodyPr/>
                    <a:lstStyle/>
                    <a:p>
                      <a:pPr algn="ctr"/>
                      <a:r>
                        <a:rPr lang="hr-HR" sz="2800" b="1" smtClean="0"/>
                        <a:t>E-lektiru</a:t>
                      </a:r>
                      <a:endParaRPr lang="hr-H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896</a:t>
                      </a:r>
                      <a:endParaRPr lang="hr-H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13996874"/>
              </p:ext>
            </p:extLst>
          </p:nvPr>
        </p:nvGraphicFramePr>
        <p:xfrm>
          <a:off x="214282" y="1928802"/>
          <a:ext cx="892971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30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2654887"/>
              </p:ext>
            </p:extLst>
          </p:nvPr>
        </p:nvGraphicFramePr>
        <p:xfrm>
          <a:off x="0" y="1"/>
          <a:ext cx="91440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008"/>
                <a:gridCol w="4499992"/>
              </a:tblGrid>
              <a:tr h="50746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/>
                        <a:t>Bi li te e-lektira </a:t>
                      </a:r>
                      <a:r>
                        <a:rPr lang="hr-HR" sz="4000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bolje</a:t>
                      </a:r>
                      <a:r>
                        <a:rPr lang="hr-HR" sz="4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r-HR" sz="4000" smtClean="0"/>
                        <a:t>potaknula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/>
                        <a:t>da čitaš obaveznu lektiru?</a:t>
                      </a:r>
                      <a:endParaRPr lang="hr-HR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200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smtClean="0"/>
                        <a:t>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1148 (49%)</a:t>
                      </a:r>
                      <a:endParaRPr lang="hr-HR" sz="2800" dirty="0"/>
                    </a:p>
                  </a:txBody>
                  <a:tcPr anchor="ctr"/>
                </a:tc>
              </a:tr>
              <a:tr h="200626">
                <a:tc>
                  <a:txBody>
                    <a:bodyPr/>
                    <a:lstStyle/>
                    <a:p>
                      <a:pPr algn="ctr"/>
                      <a:r>
                        <a:rPr lang="hr-HR" sz="2800" b="1" smtClean="0"/>
                        <a:t>NE</a:t>
                      </a:r>
                      <a:endParaRPr lang="hr-H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1212 (51%)</a:t>
                      </a:r>
                      <a:endParaRPr lang="hr-H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07504" y="2420888"/>
            <a:ext cx="8878915" cy="4417220"/>
            <a:chOff x="250691" y="2420888"/>
            <a:chExt cx="8878915" cy="4417220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2849233" y="3645024"/>
              <a:ext cx="1053521" cy="14401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13" idx="0"/>
            </p:cNvCxnSpPr>
            <p:nvPr/>
          </p:nvCxnSpPr>
          <p:spPr>
            <a:xfrm>
              <a:off x="4898363" y="3503405"/>
              <a:ext cx="1568256" cy="17566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2" descr="http://www.clker.com/cliparts/T/j/s/j/g/8/open-book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363" y="2420888"/>
              <a:ext cx="1851273" cy="16027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91628" y="2573957"/>
              <a:ext cx="85824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hr-HR" sz="3200">
                  <a:solidFill>
                    <a:schemeClr val="bg1"/>
                  </a:solidFill>
                </a:rPr>
                <a:t>NE</a:t>
              </a:r>
              <a:r>
                <a:rPr lang="hr-HR" sz="3200"/>
                <a:t> </a:t>
              </a:r>
              <a:endParaRPr lang="hr-HR" sz="3200" smtClean="0"/>
            </a:p>
            <a:p>
              <a:pPr lvl="0"/>
              <a:r>
                <a:rPr lang="hr-HR" sz="2000" smtClean="0"/>
                <a:t>čita </a:t>
              </a:r>
            </a:p>
            <a:p>
              <a:pPr lvl="0"/>
              <a:r>
                <a:rPr lang="hr-HR" sz="2000" smtClean="0"/>
                <a:t>lektiru</a:t>
              </a:r>
              <a:endParaRPr lang="hr-HR" sz="20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84561" y="2683669"/>
              <a:ext cx="67839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hr-HR" sz="3200" smtClean="0">
                  <a:solidFill>
                    <a:schemeClr val="bg1"/>
                  </a:solidFill>
                </a:rPr>
                <a:t>85</a:t>
              </a:r>
            </a:p>
            <a:p>
              <a:pPr lvl="0"/>
              <a:r>
                <a:rPr lang="hr-HR" sz="3200"/>
                <a:t>u</a:t>
              </a:r>
              <a:r>
                <a:rPr lang="hr-HR" sz="3200" smtClean="0"/>
                <a:t>č.</a:t>
              </a:r>
              <a:endParaRPr lang="hr-HR" sz="32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0691" y="4998422"/>
              <a:ext cx="346447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hr-HR" sz="3200">
                  <a:solidFill>
                    <a:srgbClr val="FF0000"/>
                  </a:solidFill>
                </a:rPr>
                <a:t>E</a:t>
              </a:r>
              <a:r>
                <a:rPr lang="hr-HR" sz="3200"/>
                <a:t>-lektira kao </a:t>
              </a:r>
              <a:r>
                <a:rPr lang="hr-HR" sz="3200">
                  <a:solidFill>
                    <a:srgbClr val="FF0000"/>
                  </a:solidFill>
                </a:rPr>
                <a:t>poticaj</a:t>
              </a:r>
            </a:p>
            <a:p>
              <a:pPr lvl="0" algn="ctr"/>
              <a:r>
                <a:rPr lang="hr-HR" sz="3200">
                  <a:solidFill>
                    <a:srgbClr val="FF0000"/>
                  </a:solidFill>
                </a:rPr>
                <a:t>32</a:t>
              </a:r>
              <a:r>
                <a:rPr lang="hr-HR" sz="3200"/>
                <a:t> učenika (37</a:t>
              </a:r>
              <a:r>
                <a:rPr lang="hr-HR" sz="3200" smtClean="0"/>
                <a:t>%)</a:t>
              </a:r>
              <a:endParaRPr lang="hr-HR" sz="32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16817" y="5260046"/>
              <a:ext cx="349960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hr-HR" sz="3200">
                  <a:solidFill>
                    <a:srgbClr val="FF0000"/>
                  </a:solidFill>
                </a:rPr>
                <a:t>E</a:t>
              </a:r>
              <a:r>
                <a:rPr lang="hr-HR" sz="3200"/>
                <a:t>-lektira </a:t>
              </a:r>
              <a:r>
                <a:rPr lang="hr-HR" sz="3200">
                  <a:solidFill>
                    <a:srgbClr val="FF0000"/>
                  </a:solidFill>
                </a:rPr>
                <a:t>nije</a:t>
              </a:r>
              <a:r>
                <a:rPr lang="hr-HR" sz="3200"/>
                <a:t> poticaj</a:t>
              </a:r>
            </a:p>
            <a:p>
              <a:pPr lvl="0" algn="ctr"/>
              <a:r>
                <a:rPr lang="hr-HR" sz="3200">
                  <a:solidFill>
                    <a:srgbClr val="FF0000"/>
                  </a:solidFill>
                </a:rPr>
                <a:t>53</a:t>
              </a:r>
              <a:r>
                <a:rPr lang="hr-HR" sz="3200"/>
                <a:t> učenika (62%)</a:t>
              </a:r>
            </a:p>
          </p:txBody>
        </p:sp>
        <p:pic>
          <p:nvPicPr>
            <p:cNvPr id="15" name="Picture 4" descr="http://www.meridithberk.com/wp-content/uploads/2014/02/e-book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999" t="12854" r="4802" b="15466"/>
            <a:stretch/>
          </p:blipFill>
          <p:spPr bwMode="auto">
            <a:xfrm>
              <a:off x="1115616" y="6091968"/>
              <a:ext cx="1224136" cy="7461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img.netzwelt.de/article/2013/suche-e-books-netzwelt-gibt-ihnen-ueberblick-ueber-unterschiedlichsten-quellen-bild-netzwelt-18237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7855" y="5848099"/>
              <a:ext cx="1441751" cy="9783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08666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72148"/>
              </p:ext>
            </p:extLst>
          </p:nvPr>
        </p:nvGraphicFramePr>
        <p:xfrm>
          <a:off x="0" y="1"/>
          <a:ext cx="91439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/>
              </a:tblGrid>
              <a:tr h="507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/>
                        <a:t>MANE E-KNJIGE </a:t>
                      </a:r>
                      <a:r>
                        <a:rPr lang="hr-HR" sz="3200" smtClean="0"/>
                        <a:t>(654 čitatelja)</a:t>
                      </a:r>
                      <a:endParaRPr lang="hr-HR" sz="3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41089704"/>
              </p:ext>
            </p:extLst>
          </p:nvPr>
        </p:nvGraphicFramePr>
        <p:xfrm>
          <a:off x="147636" y="1196752"/>
          <a:ext cx="8848726" cy="453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340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1843832"/>
              </p:ext>
            </p:extLst>
          </p:nvPr>
        </p:nvGraphicFramePr>
        <p:xfrm>
          <a:off x="0" y="1"/>
          <a:ext cx="91439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/>
              </a:tblGrid>
              <a:tr h="507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/>
                        <a:t>PREDNOSTI E-KNJIGE </a:t>
                      </a:r>
                      <a:r>
                        <a:rPr lang="hr-HR" sz="3200" smtClean="0"/>
                        <a:t>(654 čitatelja)</a:t>
                      </a:r>
                      <a:endParaRPr lang="hr-HR" sz="3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79912004"/>
              </p:ext>
            </p:extLst>
          </p:nvPr>
        </p:nvGraphicFramePr>
        <p:xfrm>
          <a:off x="1" y="836713"/>
          <a:ext cx="9143999" cy="601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08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ok_back.jpg"/>
          <p:cNvPicPr>
            <a:picLocks noChangeAspect="1"/>
          </p:cNvPicPr>
          <p:nvPr/>
        </p:nvPicPr>
        <p:blipFill>
          <a:blip r:embed="rId2" cstate="print"/>
          <a:srcRect b="72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0"/>
            <a:ext cx="5252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smtClean="0"/>
              <a:t>Treba li nam nova pismenost?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0528" y="1713013"/>
            <a:ext cx="5429256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smtClean="0">
                <a:solidFill>
                  <a:schemeClr val="bg1"/>
                </a:solidFill>
              </a:rPr>
              <a:t> različite vrste pismenosti</a:t>
            </a:r>
          </a:p>
          <a:p>
            <a:pPr marL="0" lvl="2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smtClean="0">
                <a:solidFill>
                  <a:schemeClr val="bg1"/>
                </a:solidFill>
              </a:rPr>
              <a:t> starije i mlađe generacije</a:t>
            </a:r>
          </a:p>
          <a:p>
            <a:pPr marL="0" lvl="2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smtClean="0">
                <a:solidFill>
                  <a:schemeClr val="bg1"/>
                </a:solidFill>
              </a:rPr>
              <a:t> “digitalni domoroci” – drugačije karakteristike </a:t>
            </a:r>
            <a:r>
              <a:rPr lang="hr-HR" sz="2000" smtClean="0">
                <a:solidFill>
                  <a:schemeClr val="bg1"/>
                </a:solidFill>
              </a:rPr>
              <a:t>(ponašanje, djelovanje, interesi)</a:t>
            </a:r>
          </a:p>
          <a:p>
            <a:pPr marL="0" lvl="2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smtClean="0">
                <a:solidFill>
                  <a:schemeClr val="bg1"/>
                </a:solidFill>
              </a:rPr>
              <a:t> “Google generacija” – posebnost generacije poprima obilježja stereotipa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5619" y="928670"/>
            <a:ext cx="7198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hr-HR" sz="2800" smtClean="0"/>
              <a:t>Razvoj informacijsko-komunikacijske tehnologije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ulu.com/blog/wp-content/uploads/2015/03/eBook-print-book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63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1275"/>
            <a:ext cx="3824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b="1" smtClean="0">
                <a:solidFill>
                  <a:srgbClr val="FFFF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ZAKLJUČAK</a:t>
            </a:r>
            <a:endParaRPr lang="hr-HR" sz="6000" b="1">
              <a:solidFill>
                <a:srgbClr val="FFFF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00174"/>
            <a:ext cx="91440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1" smtClean="0"/>
              <a:t> prednost tiskanoj knjizi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1" smtClean="0"/>
              <a:t> ustrajati na nabavi tiskanih knjiga (lektira), ali osvijestiti, poticati i poučavati korištenje drugih vrsta e-tekstova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1" smtClean="0"/>
              <a:t> ekonomski razlozi ne utječu bitno na nečitanje e-knjiga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1" smtClean="0"/>
              <a:t> učenici nisu dovoljno upoznati s (interaktivnim) mogućnostima e-knjige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1" smtClean="0"/>
              <a:t> pružiti učenicima da razviju svoj stil učenja omogućavajući izbor – isti tekst na različitim medijima</a:t>
            </a:r>
            <a:endParaRPr lang="hr-HR" sz="2400" b="1"/>
          </a:p>
        </p:txBody>
      </p:sp>
    </p:spTree>
    <p:extLst>
      <p:ext uri="{BB962C8B-B14F-4D97-AF65-F5344CB8AC3E}">
        <p14:creationId xmlns="" xmlns:p14="http://schemas.microsoft.com/office/powerpoint/2010/main" val="10832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ok_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6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857752" y="1857364"/>
            <a:ext cx="29979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72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HVALA!</a:t>
            </a:r>
            <a:endParaRPr lang="en-US" sz="72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3429000"/>
            <a:ext cx="3465500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smtClean="0">
                <a:solidFill>
                  <a:schemeClr val="bg1"/>
                </a:solidFill>
              </a:rPr>
              <a:t>ana.sudarevic@yahoo.ca</a:t>
            </a:r>
          </a:p>
          <a:p>
            <a:pPr>
              <a:lnSpc>
                <a:spcPct val="150000"/>
              </a:lnSpc>
            </a:pPr>
            <a:r>
              <a:rPr lang="hr-HR" sz="2400" smtClean="0">
                <a:solidFill>
                  <a:schemeClr val="bg1"/>
                </a:solidFill>
              </a:rPr>
              <a:t>jasna.milicki@zg.t-com.hr </a:t>
            </a:r>
            <a:endParaRPr lang="hr-HR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ok_back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b="14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142852"/>
            <a:ext cx="5230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smtClean="0"/>
              <a:t>Čitanje elektroničkih tekstova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1442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smtClean="0"/>
              <a:t> Zahtijeva drugačiji pristup i interakciju s tekstom</a:t>
            </a:r>
          </a:p>
          <a:p>
            <a:pPr marL="4763" lvl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smtClean="0"/>
              <a:t> </a:t>
            </a:r>
            <a:r>
              <a:rPr lang="hr-HR" sz="2400" b="1" smtClean="0"/>
              <a:t>Vještine</a:t>
            </a:r>
            <a:r>
              <a:rPr lang="hr-HR" sz="2400" smtClean="0"/>
              <a:t>:</a:t>
            </a:r>
          </a:p>
          <a:p>
            <a:pPr marL="366713" lvl="2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smtClean="0"/>
              <a:t> praktična </a:t>
            </a:r>
            <a:r>
              <a:rPr lang="hr-HR" sz="2000" smtClean="0"/>
              <a:t>(“Google generacija” ju već posjeduje)</a:t>
            </a:r>
          </a:p>
          <a:p>
            <a:pPr marL="366713" lvl="2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smtClean="0"/>
              <a:t> analitička – nužnost poučavanja informacijske i medijske pismenosti</a:t>
            </a:r>
          </a:p>
          <a:p>
            <a:pPr marL="366713" lvl="2">
              <a:lnSpc>
                <a:spcPct val="150000"/>
              </a:lnSpc>
              <a:buFont typeface="Arial" pitchFamily="34" charset="0"/>
              <a:buChar char="•"/>
            </a:pPr>
            <a:endParaRPr lang="hr-HR" sz="2400" smtClean="0"/>
          </a:p>
          <a:p>
            <a:pPr marL="4763" lvl="1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smtClean="0"/>
              <a:t>  Krajnji </a:t>
            </a:r>
            <a:r>
              <a:rPr lang="hr-HR" sz="2400" b="1" smtClean="0"/>
              <a:t>cilj</a:t>
            </a:r>
            <a:r>
              <a:rPr lang="hr-HR" sz="2400" smtClean="0"/>
              <a:t> – učinkovito korištenje informacija</a:t>
            </a:r>
          </a:p>
          <a:p>
            <a:pPr marL="461963" lvl="2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smtClean="0"/>
              <a:t> moguća prepreka – socio-ekonomska uvjetovanost</a:t>
            </a:r>
            <a:endParaRPr lang="hr-H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book_back.jpg"/>
          <p:cNvPicPr>
            <a:picLocks noChangeAspect="1"/>
          </p:cNvPicPr>
          <p:nvPr/>
        </p:nvPicPr>
        <p:blipFill>
          <a:blip r:embed="rId2" cstate="print"/>
          <a:srcRect b="72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43240" y="0"/>
            <a:ext cx="2411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smtClean="0"/>
              <a:t>Pretpostavke</a:t>
            </a:r>
            <a:endParaRPr lang="hr-HR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71868" y="1785926"/>
            <a:ext cx="55721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r-HR" sz="2800" smtClean="0">
                <a:solidFill>
                  <a:schemeClr val="bg1"/>
                </a:solidFill>
              </a:rPr>
              <a:t> “</a:t>
            </a:r>
            <a:r>
              <a:rPr lang="hr-HR" sz="2800" b="1" i="1" smtClean="0">
                <a:solidFill>
                  <a:schemeClr val="bg1"/>
                </a:solidFill>
              </a:rPr>
              <a:t>Google</a:t>
            </a:r>
            <a:r>
              <a:rPr lang="hr-HR" sz="2800" smtClean="0">
                <a:solidFill>
                  <a:schemeClr val="bg1"/>
                </a:solidFill>
              </a:rPr>
              <a:t> </a:t>
            </a:r>
            <a:r>
              <a:rPr lang="hr-HR" sz="2800" b="1" i="1" smtClean="0">
                <a:solidFill>
                  <a:schemeClr val="bg1"/>
                </a:solidFill>
              </a:rPr>
              <a:t>generacija</a:t>
            </a:r>
            <a:r>
              <a:rPr lang="hr-HR" sz="2800" smtClean="0">
                <a:solidFill>
                  <a:schemeClr val="bg1"/>
                </a:solidFill>
              </a:rPr>
              <a:t>”</a:t>
            </a:r>
            <a:endParaRPr lang="hr-HR" sz="200" smtClean="0">
              <a:solidFill>
                <a:schemeClr val="bg1"/>
              </a:solidFill>
            </a:endParaRPr>
          </a:p>
          <a:p>
            <a:pPr marL="266700" lvl="2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800" smtClean="0">
                <a:solidFill>
                  <a:schemeClr val="bg1"/>
                </a:solidFill>
              </a:rPr>
              <a:t> malo koristi e-knjige i e-časopise</a:t>
            </a:r>
          </a:p>
          <a:p>
            <a:pPr marL="266700" lvl="2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800" smtClean="0">
                <a:solidFill>
                  <a:schemeClr val="bg1"/>
                </a:solidFill>
              </a:rPr>
              <a:t> malo čita “online”</a:t>
            </a:r>
          </a:p>
          <a:p>
            <a:pPr marL="266700" lvl="2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800" smtClean="0">
                <a:solidFill>
                  <a:schemeClr val="bg1"/>
                </a:solidFill>
              </a:rPr>
              <a:t> socio-ekonomski razlozi</a:t>
            </a:r>
            <a:endParaRPr lang="hr-HR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ook_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48064" y="1650866"/>
            <a:ext cx="2248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>
                <a:ln>
                  <a:solidFill>
                    <a:schemeClr val="bg1"/>
                  </a:solidFill>
                </a:ln>
              </a:rPr>
              <a:t>HIPOTEZE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4764" y="2464868"/>
            <a:ext cx="514923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600" smtClean="0">
                <a:solidFill>
                  <a:schemeClr val="bg1"/>
                </a:solidFill>
              </a:rPr>
              <a:t> dobri tehnički preduvijeti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600" smtClean="0">
                <a:solidFill>
                  <a:schemeClr val="bg1"/>
                </a:solidFill>
              </a:rPr>
              <a:t>prednost tiskanoj knjizi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600" smtClean="0">
                <a:solidFill>
                  <a:schemeClr val="bg1"/>
                </a:solidFill>
              </a:rPr>
              <a:t> e-knjiga nije poticaj </a:t>
            </a:r>
            <a:r>
              <a:rPr lang="hr-HR" sz="2600" smtClean="0">
                <a:solidFill>
                  <a:schemeClr val="bg1"/>
                </a:solidFill>
              </a:rPr>
              <a:t>čitanju</a:t>
            </a:r>
            <a:endParaRPr lang="hr-HR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ook_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1794882"/>
            <a:ext cx="3995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smtClean="0">
                <a:ln w="3175">
                  <a:solidFill>
                    <a:schemeClr val="bg1"/>
                  </a:solidFill>
                </a:ln>
              </a:rPr>
              <a:t>4 cjeline u online anketi: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5936" y="2549222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800" smtClean="0">
                <a:solidFill>
                  <a:schemeClr val="bg1"/>
                </a:solidFill>
              </a:rPr>
              <a:t>opći podaci o sudioniku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800" smtClean="0">
                <a:solidFill>
                  <a:schemeClr val="bg1"/>
                </a:solidFill>
              </a:rPr>
              <a:t>socijalno-ekonomski aspekti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800" smtClean="0">
                <a:solidFill>
                  <a:schemeClr val="bg1"/>
                </a:solidFill>
              </a:rPr>
              <a:t>o čitanju općenito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800" smtClean="0">
                <a:solidFill>
                  <a:schemeClr val="bg1"/>
                </a:solidFill>
              </a:rPr>
              <a:t>e-knjige / e-lektire</a:t>
            </a:r>
            <a:endParaRPr lang="hr-HR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7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ook_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3209" y="1638248"/>
            <a:ext cx="51993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BROJ SUDIONIKA</a:t>
            </a:r>
            <a:r>
              <a:rPr lang="hr-HR" sz="300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 </a:t>
            </a:r>
            <a:r>
              <a:rPr lang="hr-HR" sz="360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2360</a:t>
            </a:r>
            <a:r>
              <a:rPr lang="hr-HR" sz="300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učenika iz cijele Hrvatske</a:t>
            </a:r>
          </a:p>
          <a:p>
            <a:pPr>
              <a:lnSpc>
                <a:spcPct val="150000"/>
              </a:lnSpc>
            </a:pPr>
            <a:r>
              <a:rPr lang="hr-HR" sz="300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UZRAST</a:t>
            </a:r>
            <a:r>
              <a:rPr lang="hr-HR" sz="3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 </a:t>
            </a:r>
            <a:r>
              <a:rPr lang="hr-HR" sz="3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6. </a:t>
            </a:r>
            <a:r>
              <a:rPr lang="hr-HR" sz="3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razred </a:t>
            </a:r>
            <a:r>
              <a:rPr lang="hr-HR" sz="24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(12 ili </a:t>
            </a:r>
            <a:r>
              <a:rPr lang="hr-HR" sz="240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13 godina)</a:t>
            </a:r>
          </a:p>
          <a:p>
            <a:pPr algn="ctr">
              <a:lnSpc>
                <a:spcPct val="150000"/>
              </a:lnSpc>
            </a:pPr>
            <a:r>
              <a:rPr lang="hr-HR" sz="240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VRIJEME: 8. – 30. 9. 2015.</a:t>
            </a:r>
            <a:endParaRPr lang="hr-HR" sz="24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3263050"/>
              </p:ext>
            </p:extLst>
          </p:nvPr>
        </p:nvGraphicFramePr>
        <p:xfrm>
          <a:off x="2727372" y="0"/>
          <a:ext cx="413995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/>
              </a:tblGrid>
              <a:tr h="6994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smtClean="0"/>
                        <a:t>Spol sudionika:</a:t>
                      </a:r>
                      <a:endParaRPr lang="hr-HR" sz="4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45423073"/>
              </p:ext>
            </p:extLst>
          </p:nvPr>
        </p:nvGraphicFramePr>
        <p:xfrm>
          <a:off x="107504" y="1916832"/>
          <a:ext cx="8947640" cy="425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745</Words>
  <Application>Microsoft Office PowerPoint</Application>
  <PresentationFormat>On-screen Show (4:3)</PresentationFormat>
  <Paragraphs>238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Dubovac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</dc:creator>
  <cp:lastModifiedBy>Ana</cp:lastModifiedBy>
  <cp:revision>175</cp:revision>
  <dcterms:created xsi:type="dcterms:W3CDTF">2014-06-11T09:29:52Z</dcterms:created>
  <dcterms:modified xsi:type="dcterms:W3CDTF">2015-10-04T12:37:34Z</dcterms:modified>
</cp:coreProperties>
</file>