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301" r:id="rId5"/>
    <p:sldId id="298" r:id="rId6"/>
    <p:sldId id="284" r:id="rId7"/>
    <p:sldId id="288" r:id="rId8"/>
    <p:sldId id="290" r:id="rId9"/>
    <p:sldId id="289" r:id="rId10"/>
    <p:sldId id="286" r:id="rId11"/>
    <p:sldId id="266" r:id="rId12"/>
    <p:sldId id="267" r:id="rId13"/>
    <p:sldId id="272" r:id="rId14"/>
    <p:sldId id="270" r:id="rId15"/>
    <p:sldId id="273" r:id="rId16"/>
    <p:sldId id="274" r:id="rId17"/>
    <p:sldId id="282" r:id="rId18"/>
    <p:sldId id="275" r:id="rId19"/>
    <p:sldId id="276" r:id="rId20"/>
    <p:sldId id="277" r:id="rId21"/>
    <p:sldId id="268" r:id="rId22"/>
    <p:sldId id="264" r:id="rId23"/>
    <p:sldId id="291" r:id="rId24"/>
    <p:sldId id="300" r:id="rId25"/>
    <p:sldId id="306" r:id="rId26"/>
    <p:sldId id="293" r:id="rId27"/>
    <p:sldId id="299" r:id="rId28"/>
    <p:sldId id="307" r:id="rId29"/>
    <p:sldId id="303" r:id="rId30"/>
    <p:sldId id="304" r:id="rId31"/>
    <p:sldId id="295" r:id="rId32"/>
    <p:sldId id="296" r:id="rId33"/>
    <p:sldId id="297" r:id="rId34"/>
    <p:sldId id="279" r:id="rId35"/>
    <p:sldId id="294" r:id="rId36"/>
    <p:sldId id="305" r:id="rId37"/>
    <p:sldId id="271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D2B2-BA9E-4293-8CD1-BD4D17238C5C}" type="datetimeFigureOut">
              <a:rPr lang="sr-Latn-CS" smtClean="0"/>
              <a:pPr/>
              <a:t>21.3.2016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7F2B-6440-4C49-9409-7EC75B6A6130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moryoftheworld.org/h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PIRATI U BIBLIOTEKAMA</a:t>
            </a:r>
            <a:br>
              <a:rPr lang="hr-BA" dirty="0" smtClean="0"/>
            </a:br>
            <a:r>
              <a:rPr lang="hr-BA" dirty="0" smtClean="0"/>
              <a:t>ILI</a:t>
            </a:r>
            <a:br>
              <a:rPr lang="hr-BA" dirty="0" smtClean="0"/>
            </a:br>
            <a:r>
              <a:rPr lang="hr-BA" dirty="0" smtClean="0"/>
              <a:t>STRAH OD JAVNOG</a:t>
            </a:r>
            <a:br>
              <a:rPr lang="hr-BA" dirty="0" smtClean="0"/>
            </a:b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3357562"/>
            <a:ext cx="7772400" cy="1049338"/>
          </a:xfrm>
        </p:spPr>
        <p:txBody>
          <a:bodyPr>
            <a:normAutofit/>
          </a:bodyPr>
          <a:lstStyle/>
          <a:p>
            <a:r>
              <a:rPr lang="hr-BA" sz="2800" dirty="0" smtClean="0">
                <a:solidFill>
                  <a:srgbClr val="C00000"/>
                </a:solidFill>
              </a:rPr>
              <a:t>doc.dr. Mario Hibert</a:t>
            </a:r>
          </a:p>
          <a:p>
            <a:r>
              <a:rPr lang="hr-BA" sz="2800" dirty="0" smtClean="0">
                <a:solidFill>
                  <a:srgbClr val="C00000"/>
                </a:solidFill>
              </a:rPr>
              <a:t>Univerzitet u Sarajevu</a:t>
            </a:r>
            <a:endParaRPr lang="hr-BA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tattooed-librar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01056" cy="278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NEPRILAGOĐENOST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Pojava i razvoj interneta događaju se upravo u trenutku kada počinje </a:t>
            </a:r>
            <a:r>
              <a:rPr lang="hr-BA" u="sng" dirty="0" smtClean="0"/>
              <a:t>kriza javnih institucija</a:t>
            </a:r>
            <a:r>
              <a:rPr lang="hr-BA" dirty="0" smtClean="0"/>
              <a:t>.</a:t>
            </a:r>
          </a:p>
          <a:p>
            <a:pPr lvl="1"/>
            <a:r>
              <a:rPr lang="hr-BA" dirty="0" smtClean="0"/>
              <a:t>(S. Vaidhyanathan “The Googolization of Everything”)</a:t>
            </a:r>
          </a:p>
          <a:p>
            <a:pPr lvl="2"/>
            <a:r>
              <a:rPr lang="hr-BA" dirty="0" smtClean="0"/>
              <a:t>“kada Google čini nešto adekvatno i relativno jeftino u interesu javnosti (otvorenost), javne su institucije oslobođene pritiska da svoje zadaće također obavljaju dobro ili jednako dobro”</a:t>
            </a:r>
          </a:p>
          <a:p>
            <a:pPr lvl="3"/>
            <a:r>
              <a:rPr lang="hr-BA" b="1" dirty="0" smtClean="0">
                <a:solidFill>
                  <a:srgbClr val="FF0000"/>
                </a:solidFill>
              </a:rPr>
              <a:t>public failure</a:t>
            </a: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PIRATI/HAKERI/KOMONISTI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BA" dirty="0" smtClean="0"/>
              <a:t>Glavne tačke piratske politike i hakerske etike konvergiraju u rastućem značaju novih tehnologija (</a:t>
            </a:r>
            <a:r>
              <a:rPr lang="hr-BA" i="1" dirty="0" smtClean="0"/>
              <a:t>creative class</a:t>
            </a:r>
            <a:r>
              <a:rPr lang="hr-BA" dirty="0" smtClean="0"/>
              <a:t>) koje destabiliziraju tradicionalne pojmove intelektualnog vlasništva, proizvodnje/distribucije kulture odnosno informacijskog pristupa te se objedinjuju kroz pojam </a:t>
            </a:r>
            <a:r>
              <a:rPr lang="hr-BA" u="sng" dirty="0" smtClean="0"/>
              <a:t>zajedničkih dobara </a:t>
            </a:r>
            <a:r>
              <a:rPr lang="hr-BA" dirty="0" smtClean="0"/>
              <a:t>(</a:t>
            </a:r>
            <a:r>
              <a:rPr lang="hr-BA" b="1" dirty="0" smtClean="0"/>
              <a:t>commons</a:t>
            </a:r>
            <a:r>
              <a:rPr lang="hr-BA" dirty="0" smtClean="0"/>
              <a:t>)</a:t>
            </a:r>
          </a:p>
          <a:p>
            <a:r>
              <a:rPr lang="hr-BA" i="1" dirty="0" smtClean="0"/>
              <a:t>Forme građanske neposlušnosti spram rigidnog informacijskog okruženja</a:t>
            </a:r>
          </a:p>
          <a:p>
            <a:pPr lvl="1"/>
            <a:r>
              <a:rPr lang="hr-BA" i="1" dirty="0" smtClean="0">
                <a:solidFill>
                  <a:srgbClr val="FF0000"/>
                </a:solidFill>
              </a:rPr>
              <a:t>Autonomnost kreativnosti u opoziciji spram države i kapitala!</a:t>
            </a:r>
          </a:p>
          <a:p>
            <a:endParaRPr lang="hr-BA" dirty="0" smtClean="0"/>
          </a:p>
          <a:p>
            <a:pPr lvl="1"/>
            <a:endParaRPr lang="hr-B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Aspiracije bibliotekara u 21. stoljeću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BA" b="1" dirty="0" smtClean="0">
                <a:solidFill>
                  <a:srgbClr val="FF0000"/>
                </a:solidFill>
              </a:rPr>
              <a:t>Uspostavljanje autoriteta u ime korisnika.</a:t>
            </a:r>
          </a:p>
          <a:p>
            <a:r>
              <a:rPr lang="hr-BA" dirty="0" smtClean="0"/>
              <a:t>Orijentaciju pirata/hakera/komonista...bibliotekara 21. st. karakterizira aktualiziranje kritike monopola nad digitalnim sadržajima.</a:t>
            </a:r>
          </a:p>
          <a:p>
            <a:pPr lvl="1"/>
            <a:r>
              <a:rPr lang="hr-BA" dirty="0" smtClean="0"/>
              <a:t>informacijska i komunikacijska prava građana</a:t>
            </a:r>
          </a:p>
          <a:p>
            <a:pPr lvl="1"/>
            <a:r>
              <a:rPr lang="hr-BA" dirty="0" smtClean="0"/>
              <a:t>angažiranje tzv. proizvodno/distributivnih sloboda - </a:t>
            </a:r>
            <a:r>
              <a:rPr lang="hr-BA" b="1" dirty="0" smtClean="0"/>
              <a:t>digital commons </a:t>
            </a:r>
            <a:r>
              <a:rPr lang="hr-BA" dirty="0" smtClean="0"/>
              <a:t>(unlocked, linkable, sharable)</a:t>
            </a:r>
          </a:p>
          <a:p>
            <a:pPr lvl="1"/>
            <a:r>
              <a:rPr lang="hr-BA" dirty="0" smtClean="0"/>
              <a:t>osnaživanje zajednica (ne država i korporacija)</a:t>
            </a:r>
          </a:p>
          <a:p>
            <a:pPr lvl="2"/>
            <a:r>
              <a:rPr lang="hr-BA" b="1" dirty="0" smtClean="0"/>
              <a:t>CRITICAL INFORMATION LITERACY</a:t>
            </a:r>
          </a:p>
          <a:p>
            <a:endParaRPr lang="hr-BA" dirty="0" smtClean="0"/>
          </a:p>
          <a:p>
            <a:endParaRPr lang="hr-B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ULOGA INTELEKTUALCA 21. STOLJEĆA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BA" dirty="0" smtClean="0"/>
              <a:t>F. Bifo Berardi: “U sferi modernog prosvjetiteljstva intelektualac je reprezent univerzalnih vrijednosti / vježbanje racionalnosti (poštovanje ljudskih prava, jednakosti, univerzalnosti zakona etc.)”</a:t>
            </a:r>
          </a:p>
          <a:p>
            <a:r>
              <a:rPr lang="hr-BA" dirty="0" smtClean="0"/>
              <a:t>DANAS: Uloga intelektualca postaje snažno inkorporirana u tehnološke procese proizvodnje (uklanjanje komunikacijskih barijera).</a:t>
            </a:r>
          </a:p>
          <a:p>
            <a:pPr lvl="1"/>
            <a:r>
              <a:rPr lang="hr-BA" dirty="0">
                <a:solidFill>
                  <a:srgbClr val="FF0000"/>
                </a:solidFill>
              </a:rPr>
              <a:t>i</a:t>
            </a:r>
            <a:r>
              <a:rPr lang="hr-BA" dirty="0" smtClean="0">
                <a:solidFill>
                  <a:srgbClr val="FF0000"/>
                </a:solidFill>
              </a:rPr>
              <a:t>mperativ proaktivnosti</a:t>
            </a:r>
          </a:p>
          <a:p>
            <a:endParaRPr lang="hr-BA" dirty="0" smtClean="0"/>
          </a:p>
          <a:p>
            <a:endParaRPr lang="hr-B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sz="2800" b="1" dirty="0" smtClean="0"/>
              <a:t>Biblioteke kao otvorene platforme digitalne arhitekture</a:t>
            </a:r>
            <a:br>
              <a:rPr lang="hr-BA" sz="2800" b="1" dirty="0" smtClean="0"/>
            </a:br>
            <a:endParaRPr lang="hr-B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“Lucid libraries” – intelektualna igra koja iskrivljuje dobro uspostavljene norme korisnosti, ozbiljnosti, svrsishodnosti i vlasništva. (Sean Dockray)</a:t>
            </a:r>
          </a:p>
          <a:p>
            <a:endParaRPr lang="hr-BA" dirty="0" smtClean="0"/>
          </a:p>
          <a:p>
            <a:pPr marL="342900" lvl="2" indent="-342900"/>
            <a:r>
              <a:rPr lang="hr-BA" b="1" dirty="0" smtClean="0">
                <a:solidFill>
                  <a:srgbClr val="FF0000"/>
                </a:solidFill>
              </a:rPr>
              <a:t>PREPREKA: </a:t>
            </a:r>
          </a:p>
          <a:p>
            <a:pPr marL="800100" lvl="3" indent="-342900"/>
            <a:r>
              <a:rPr lang="hr-BA" sz="2400" b="1" dirty="0" smtClean="0">
                <a:solidFill>
                  <a:srgbClr val="FF0000"/>
                </a:solidFill>
              </a:rPr>
              <a:t>zanemarivanje društveno-političkog  konteksta spoznajno komunikacijskih procesa / političke ekonomije informacijskog društva.</a:t>
            </a:r>
          </a:p>
          <a:p>
            <a:endParaRPr lang="hr-BA" dirty="0" smtClean="0"/>
          </a:p>
          <a:p>
            <a:pPr lvl="1"/>
            <a:endParaRPr lang="hr-BA" dirty="0" smtClean="0"/>
          </a:p>
          <a:p>
            <a:endParaRPr lang="hr-B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SAVEZNIŠTVA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BA" dirty="0" smtClean="0"/>
              <a:t>Free Culture Movement</a:t>
            </a:r>
          </a:p>
          <a:p>
            <a:r>
              <a:rPr lang="hr-BA" dirty="0" smtClean="0"/>
              <a:t>F/OSS</a:t>
            </a:r>
          </a:p>
          <a:p>
            <a:r>
              <a:rPr lang="hr-BA" dirty="0" smtClean="0"/>
              <a:t>OAI</a:t>
            </a:r>
          </a:p>
          <a:p>
            <a:pPr lvl="1"/>
            <a:r>
              <a:rPr lang="hr-BA" dirty="0" smtClean="0"/>
              <a:t>sa umjetničkim i aktivističkim pokretima koji uspostavljaju infrastrukture koje državne institucije i tržište ne uspijevaju iznjedrit.</a:t>
            </a:r>
          </a:p>
          <a:p>
            <a:pPr lvl="1"/>
            <a:r>
              <a:rPr lang="hr-BA" dirty="0" smtClean="0"/>
              <a:t>povezivanje sa zajednicama entuzijasta koji nastavljaju tradiciju avangardnih umjetničkih i političkih pokreta.</a:t>
            </a:r>
          </a:p>
          <a:p>
            <a:endParaRPr lang="hr-BA" dirty="0"/>
          </a:p>
        </p:txBody>
      </p:sp>
      <p:pic>
        <p:nvPicPr>
          <p:cNvPr id="5" name="Content Placeholder 4" descr="copyleft-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9750" y="2815431"/>
            <a:ext cx="2095500" cy="2095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400" b="1" dirty="0" smtClean="0">
                <a:solidFill>
                  <a:srgbClr val="FF0000"/>
                </a:solidFill>
              </a:rPr>
              <a:t>Radikalne taktike otpora protiv informacijskog feudalizma </a:t>
            </a:r>
            <a:r>
              <a:rPr lang="hr-BA" sz="2000" dirty="0" smtClean="0"/>
              <a:t/>
            </a:r>
            <a:br>
              <a:rPr lang="hr-BA" sz="2000" dirty="0" smtClean="0"/>
            </a:br>
            <a:endParaRPr lang="hr-B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BA" dirty="0" smtClean="0"/>
              <a:t>Bibliotečki (umreženi) aktivizam u suvremenoj tehnologiji (novi mediji) vidi potencijale destabiliziranja centraliziranih hijerarhija (tradicionalne pozicije moći)</a:t>
            </a:r>
            <a:endParaRPr lang="hr-BA" dirty="0"/>
          </a:p>
          <a:p>
            <a:r>
              <a:rPr lang="hr-BA" dirty="0" smtClean="0"/>
              <a:t>...ili je “bibliotekarevo novo ruho” tek instrument kapitalističke ideologije uslužnosti</a:t>
            </a:r>
          </a:p>
          <a:p>
            <a:pPr lvl="1"/>
            <a:r>
              <a:rPr lang="hr-BA" dirty="0" smtClean="0"/>
              <a:t>“Your new librarian likes money more than books and owns a large publishing company.” (Svensk Biblioteksforening, 2012)</a:t>
            </a:r>
          </a:p>
          <a:p>
            <a:pPr lvl="1"/>
            <a:endParaRPr lang="hr-BA" dirty="0" smtClean="0"/>
          </a:p>
          <a:p>
            <a:pPr lvl="1">
              <a:buNone/>
            </a:pPr>
            <a:endParaRPr lang="hr-BA" dirty="0" smtClean="0"/>
          </a:p>
          <a:p>
            <a:endParaRPr lang="hr-BA" dirty="0"/>
          </a:p>
        </p:txBody>
      </p:sp>
      <p:pic>
        <p:nvPicPr>
          <p:cNvPr id="5" name="Content Placeholder 5" descr="say-hello-to-your-new-librarian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576" y="1600200"/>
            <a:ext cx="3195848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hr-BA" b="1" dirty="0" smtClean="0">
                <a:solidFill>
                  <a:schemeClr val="tx1"/>
                </a:solidFill>
              </a:rPr>
              <a:t>KOMUNIKACIJSKI KAPITALIZAM</a:t>
            </a:r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hr-BA" dirty="0" smtClean="0"/>
              <a:t>Apolitičnost (LIS) obrazovanja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BA" dirty="0" smtClean="0"/>
              <a:t>Obrazovne politike digitalnog doba se kreću u </a:t>
            </a:r>
            <a:r>
              <a:rPr lang="hr-BA" dirty="0"/>
              <a:t>pravcu promoviranja “digitalnog narcizma” i potrošačke </a:t>
            </a:r>
            <a:r>
              <a:rPr lang="hr-BA" dirty="0" smtClean="0"/>
              <a:t>kulture kapitalizma platforme.</a:t>
            </a:r>
          </a:p>
          <a:p>
            <a:pPr marL="742950" lvl="2" indent="-342900"/>
            <a:r>
              <a:rPr lang="hr-BA" u="sng" dirty="0" smtClean="0"/>
              <a:t>javna knjižnica </a:t>
            </a:r>
            <a:r>
              <a:rPr lang="hr-BA" dirty="0" smtClean="0"/>
              <a:t>kao platforma na kojoj bi poduzetnici gradili trgovine za svoje aplikacije???!!!</a:t>
            </a:r>
          </a:p>
          <a:p>
            <a:pPr marL="742950" lvl="2" indent="-342900"/>
            <a:endParaRPr lang="hr-BA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hr-BA" dirty="0"/>
          </a:p>
          <a:p>
            <a:endParaRPr lang="hr-BA" dirty="0"/>
          </a:p>
        </p:txBody>
      </p:sp>
      <p:pic>
        <p:nvPicPr>
          <p:cNvPr id="5" name="Content Placeholder 4" descr="5502450753_2f2aa4c0c9_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428736"/>
            <a:ext cx="2857519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hr-BA" sz="3200" dirty="0" smtClean="0"/>
              <a:t>Kakva je percepcija “digitalnog” kod bibliotekara?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hr-BA" sz="3000" dirty="0" smtClean="0"/>
              <a:t>Kako se bibliotekari odnose prema novim oblicima društvenog znanja koje se generira u umreženom društvu?</a:t>
            </a:r>
          </a:p>
          <a:p>
            <a:r>
              <a:rPr lang="hr-BA" sz="3000" dirty="0" smtClean="0"/>
              <a:t>Da li uopće postoji razumijevanje radikalne prirode “digitalnog”?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hr-BA" dirty="0" smtClean="0"/>
          </a:p>
          <a:p>
            <a:endParaRPr lang="hr-BA" dirty="0" smtClean="0">
              <a:solidFill>
                <a:srgbClr val="FF0000"/>
              </a:solidFill>
            </a:endParaRPr>
          </a:p>
          <a:p>
            <a:endParaRPr lang="hr-BA" dirty="0"/>
          </a:p>
        </p:txBody>
      </p:sp>
      <p:pic>
        <p:nvPicPr>
          <p:cNvPr id="6" name="Content Placeholder 5" descr="fwWNrY3I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ODGOVORNOST/PRAKSA BIBLIOTEKARA 21. STOLJEĆA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>
                <a:solidFill>
                  <a:srgbClr val="FF0000"/>
                </a:solidFill>
              </a:rPr>
              <a:t>NOVI OBLICI PROFESIONALNE KULTURE</a:t>
            </a:r>
          </a:p>
          <a:p>
            <a:r>
              <a:rPr lang="hr-BA" dirty="0" smtClean="0"/>
              <a:t>Bibliotečku praksu nije više moguće utemeljivati na starom modelu kulturne produkcije – </a:t>
            </a:r>
            <a:r>
              <a:rPr lang="hr-BA" b="1" dirty="0" smtClean="0"/>
              <a:t>društvena reorganizacija tehnologije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BA" dirty="0" smtClean="0"/>
              <a:t>Prepoznavanje, priznavanje i promoviranje tzv. strategija fluidnosti:</a:t>
            </a:r>
          </a:p>
          <a:p>
            <a:pPr marL="742950" lvl="2" indent="-342900"/>
            <a:r>
              <a:rPr lang="hr-BA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sharing, cooperation, collaboration, and collectivism</a:t>
            </a:r>
            <a:r>
              <a:rPr lang="hr-HR" b="1" dirty="0" smtClean="0">
                <a:solidFill>
                  <a:srgbClr val="FF0000"/>
                </a:solidFill>
              </a:rPr>
              <a:t>!</a:t>
            </a:r>
          </a:p>
          <a:p>
            <a:endParaRPr lang="hr-B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Sa kim se mladi (bibliotekari) danas identifikuju?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BA" dirty="0" smtClean="0"/>
              <a:t>PIRATI  (file-sharing data unlockers)</a:t>
            </a:r>
          </a:p>
          <a:p>
            <a:r>
              <a:rPr lang="hr-BA" dirty="0" smtClean="0"/>
              <a:t>HAKERI </a:t>
            </a:r>
          </a:p>
          <a:p>
            <a:r>
              <a:rPr lang="hr-BA" dirty="0" smtClean="0"/>
              <a:t>DIY aktivisti: REMIX CULTURE</a:t>
            </a:r>
          </a:p>
          <a:p>
            <a:r>
              <a:rPr lang="hr-BA" dirty="0" smtClean="0"/>
              <a:t>Komonisti (zajednička dobra – commons)</a:t>
            </a:r>
          </a:p>
          <a:p>
            <a:endParaRPr lang="hr-BA" dirty="0" smtClean="0"/>
          </a:p>
          <a:p>
            <a:pPr lvl="1"/>
            <a:r>
              <a:rPr lang="hr-BA" i="1" dirty="0" smtClean="0"/>
              <a:t>Kako mladi (knjižničari) vide zadaće javnog poslanja struke?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BA" dirty="0" smtClean="0"/>
              <a:t>Kolegiji informacijske etike</a:t>
            </a:r>
          </a:p>
          <a:p>
            <a:r>
              <a:rPr lang="hr-BA" dirty="0" smtClean="0">
                <a:solidFill>
                  <a:srgbClr val="FF0000"/>
                </a:solidFill>
              </a:rPr>
              <a:t>ETHICS OF SHARING</a:t>
            </a:r>
          </a:p>
          <a:p>
            <a:pPr lvl="2"/>
            <a:r>
              <a:rPr lang="hr-BA" dirty="0" smtClean="0"/>
              <a:t>intelektualne slobode, pristup informacijama, privatnost, intelektualno vlasništvo, zajednica</a:t>
            </a:r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Gubljenje identiteta: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 smtClean="0"/>
              <a:t>Kompromisi na uštrb kulturnih i društvenih odgovornosti</a:t>
            </a:r>
            <a:endParaRPr lang="en-US" dirty="0" smtClean="0"/>
          </a:p>
          <a:p>
            <a:pPr lvl="1"/>
            <a:r>
              <a:rPr lang="bs-Latn-BA" dirty="0">
                <a:solidFill>
                  <a:srgbClr val="FF0000"/>
                </a:solidFill>
              </a:rPr>
              <a:t>i</a:t>
            </a:r>
            <a:r>
              <a:rPr lang="bs-Latn-BA" dirty="0" smtClean="0">
                <a:solidFill>
                  <a:srgbClr val="FF0000"/>
                </a:solidFill>
              </a:rPr>
              <a:t>zumiranje ideje “zajedništva” / commonality</a:t>
            </a:r>
          </a:p>
          <a:p>
            <a:pPr lvl="1"/>
            <a:r>
              <a:rPr lang="bs-Latn-BA" dirty="0">
                <a:solidFill>
                  <a:srgbClr val="FF0000"/>
                </a:solidFill>
              </a:rPr>
              <a:t>k</a:t>
            </a:r>
            <a:r>
              <a:rPr lang="bs-Latn-BA" dirty="0" smtClean="0">
                <a:solidFill>
                  <a:srgbClr val="FF0000"/>
                </a:solidFill>
              </a:rPr>
              <a:t>ompromitiranje integriteta bibliotečke struke koketiranjem sa bookstore, bookshop modelima infotainmenta</a:t>
            </a:r>
          </a:p>
          <a:p>
            <a:pPr lvl="2"/>
            <a:r>
              <a:rPr lang="bs-Latn-BA" dirty="0" smtClean="0">
                <a:solidFill>
                  <a:schemeClr val="tx1"/>
                </a:solidFill>
              </a:rPr>
              <a:t>napuštanje ideje o  (novom) javnom prostoru slobodne komunikacije i kritičke refleksije</a:t>
            </a:r>
          </a:p>
          <a:p>
            <a:pPr lvl="2"/>
            <a:r>
              <a:rPr lang="bs-Latn-BA" dirty="0" smtClean="0">
                <a:solidFill>
                  <a:schemeClr val="tx1"/>
                </a:solidFill>
              </a:rPr>
              <a:t>raskidanje veza (povjerenja) između korisnika i biblioteka.</a:t>
            </a:r>
            <a:endParaRPr lang="hr-BA" dirty="0" smtClean="0">
              <a:solidFill>
                <a:schemeClr val="tx1"/>
              </a:solidFill>
            </a:endParaRPr>
          </a:p>
          <a:p>
            <a:endParaRPr lang="hr-B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DEINSTITUCIONALIZIRANO BIBLIOTEKARSTVO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BA" dirty="0" smtClean="0"/>
              <a:t>Novu generaciju bibliotekara određuje “želja za pristupom” izvan tržišnih odnosa:</a:t>
            </a:r>
          </a:p>
          <a:p>
            <a:pPr>
              <a:buNone/>
            </a:pPr>
            <a:endParaRPr lang="hr-BA" dirty="0" smtClean="0"/>
          </a:p>
          <a:p>
            <a:pPr lvl="1"/>
            <a:r>
              <a:rPr lang="hr-BA" sz="2200" i="1" dirty="0" smtClean="0"/>
              <a:t>T</a:t>
            </a:r>
            <a:r>
              <a:rPr lang="en-US" sz="2200" i="1" dirty="0" smtClean="0"/>
              <a:t>o think outside institutions;</a:t>
            </a:r>
            <a:endParaRPr lang="hr-BA" sz="2200" i="1" dirty="0" smtClean="0"/>
          </a:p>
          <a:p>
            <a:pPr lvl="1"/>
            <a:r>
              <a:rPr lang="en-US" sz="2200" i="1" dirty="0" smtClean="0"/>
              <a:t>To find things that one </a:t>
            </a:r>
            <a:endParaRPr lang="hr-BA" sz="2200" i="1" dirty="0" smtClean="0"/>
          </a:p>
          <a:p>
            <a:pPr lvl="1">
              <a:buNone/>
            </a:pPr>
            <a:r>
              <a:rPr lang="hr-BA" sz="2200" i="1" dirty="0" smtClean="0"/>
              <a:t>	</a:t>
            </a:r>
            <a:r>
              <a:rPr lang="en-US" sz="2200" i="1" dirty="0" smtClean="0"/>
              <a:t>cannot find</a:t>
            </a:r>
            <a:r>
              <a:rPr lang="hr-BA" sz="2200" i="1" dirty="0" smtClean="0"/>
              <a:t> and have </a:t>
            </a:r>
            <a:r>
              <a:rPr lang="en-US" sz="2200" i="1" dirty="0" smtClean="0"/>
              <a:t>a place to share;</a:t>
            </a:r>
            <a:endParaRPr lang="hr-BA" sz="2200" i="1" dirty="0" smtClean="0"/>
          </a:p>
          <a:p>
            <a:pPr lvl="1"/>
            <a:r>
              <a:rPr lang="en-US" sz="2200" i="1" dirty="0" smtClean="0"/>
              <a:t>To act out a position against</a:t>
            </a:r>
            <a:endParaRPr lang="hr-BA" sz="2200" i="1" dirty="0" smtClean="0"/>
          </a:p>
          <a:p>
            <a:pPr lvl="1">
              <a:buNone/>
            </a:pPr>
            <a:r>
              <a:rPr lang="hr-BA" sz="2200" i="1" dirty="0"/>
              <a:t>	</a:t>
            </a:r>
            <a:r>
              <a:rPr lang="en-US" sz="2200" i="1" dirty="0" smtClean="0"/>
              <a:t>intellectual property</a:t>
            </a:r>
            <a:r>
              <a:rPr lang="hr-BA" sz="2200" i="1" dirty="0" smtClean="0"/>
              <a:t> (copywrongs)</a:t>
            </a:r>
            <a:r>
              <a:rPr lang="en-US" sz="2200" i="1" dirty="0" smtClean="0"/>
              <a:t>; </a:t>
            </a:r>
            <a:endParaRPr lang="hr-BA" sz="2200" i="1" dirty="0" smtClean="0"/>
          </a:p>
          <a:p>
            <a:endParaRPr lang="hr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r-BA" dirty="0" smtClean="0"/>
          </a:p>
          <a:p>
            <a:r>
              <a:rPr lang="hr-BA" dirty="0" smtClean="0"/>
              <a:t>Moderna biblioteka istrajava u slijeđenju logike prosvjetiteljstva i njegovog najvišeg epistemološkog reda – pozitivizma</a:t>
            </a:r>
          </a:p>
          <a:p>
            <a:r>
              <a:rPr lang="hr-BA" dirty="0" smtClean="0"/>
              <a:t>“metafora reda i racionalnosti” (Radford, 1998)</a:t>
            </a:r>
          </a:p>
          <a:p>
            <a:pPr lvl="2"/>
            <a:r>
              <a:rPr lang="hr-BA" dirty="0" smtClean="0"/>
              <a:t>INSTITUCIONALIZIRANJE VRIJEDNOSTI (I.Illich)</a:t>
            </a: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SO YOU WANT TO BE A LIBRARIAN?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Kako podučavati kritičku informacijsku pismenost u knjižnicama?</a:t>
            </a:r>
          </a:p>
          <a:p>
            <a:r>
              <a:rPr lang="hr-BA" dirty="0" smtClean="0"/>
              <a:t>Kako govoriti jezikom digitalnih urođenika?</a:t>
            </a:r>
          </a:p>
          <a:p>
            <a:r>
              <a:rPr lang="hr-BA" dirty="0" smtClean="0"/>
              <a:t>Kako uopće djeca vide bibliotekara?</a:t>
            </a:r>
          </a:p>
          <a:p>
            <a:r>
              <a:rPr lang="hr-BA" dirty="0" smtClean="0"/>
              <a:t>Kako bi trebao izgledati bibliotekar kome mladi vjeruju?</a:t>
            </a:r>
          </a:p>
          <a:p>
            <a:r>
              <a:rPr lang="hr-BA" dirty="0" smtClean="0"/>
              <a:t>Kako mladi (knjižničari) vide zadaće javnog poslanja struke?</a:t>
            </a:r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Content Placeholder 3" descr="rlc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285728"/>
            <a:ext cx="8050085" cy="6143668"/>
          </a:xfrm>
        </p:spPr>
      </p:pic>
      <p:pic>
        <p:nvPicPr>
          <p:cNvPr id="5" name="Picture 4" descr="B_-3TavW8AAbB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031981"/>
            <a:ext cx="8001056" cy="354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DIGITAL DIVIDE 2.0.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THE POST-SNOWDEN ERA DIGITAL DIVIDE</a:t>
            </a:r>
          </a:p>
          <a:p>
            <a:pPr lvl="1"/>
            <a:r>
              <a:rPr lang="en-US" b="1" dirty="0" smtClean="0"/>
              <a:t>: the ability to understand and use privacy tools</a:t>
            </a:r>
          </a:p>
          <a:p>
            <a:pPr lvl="1"/>
            <a:endParaRPr lang="hr-BA" dirty="0" smtClean="0"/>
          </a:p>
          <a:p>
            <a:pPr lvl="1"/>
            <a:r>
              <a:rPr lang="hr-BA" dirty="0" smtClean="0"/>
              <a:t>BRIDGING THE DIGITAL DIVIDE PRISTUP (INFORMACIJAMA) VIŠE NIJE DOVOLJAN</a:t>
            </a:r>
          </a:p>
          <a:p>
            <a:pPr lvl="2"/>
            <a:r>
              <a:rPr lang="hr-BA" dirty="0" smtClean="0"/>
              <a:t>potrebno je informirati, osvještavati i obučavati korisnike o posljedicama kibernetičkog totalitarizma.</a:t>
            </a:r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METADATA SOCIETY</a:t>
            </a:r>
            <a:endParaRPr lang="hr-BA" dirty="0"/>
          </a:p>
        </p:txBody>
      </p:sp>
      <p:pic>
        <p:nvPicPr>
          <p:cNvPr id="4" name="Content Placeholder 3" descr="11796233_10155920090065444_29596257365455592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757242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THE LIBRARY FREEDOM PROJECT</a:t>
            </a:r>
            <a:endParaRPr lang="hr-BA" dirty="0"/>
          </a:p>
        </p:txBody>
      </p:sp>
      <p:pic>
        <p:nvPicPr>
          <p:cNvPr id="8" name="Content Placeholder 7" descr="LIBRARY FREEDOM PROJECT ALISON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571612"/>
            <a:ext cx="4038600" cy="442915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BA" dirty="0" smtClean="0"/>
              <a:t>Alison Macrina</a:t>
            </a:r>
          </a:p>
          <a:p>
            <a:r>
              <a:rPr lang="hr-BA" dirty="0" smtClean="0"/>
              <a:t>Radionice zaštite privatnosti korisnika</a:t>
            </a:r>
          </a:p>
          <a:p>
            <a:r>
              <a:rPr lang="hr-BA" dirty="0" smtClean="0"/>
              <a:t>“Radical Librarianship: </a:t>
            </a:r>
            <a:r>
              <a:rPr lang="en-US" dirty="0" smtClean="0"/>
              <a:t>How Ninja Librarians are Ensuring Patrons’ Electronic</a:t>
            </a:r>
            <a:r>
              <a:rPr lang="hr-BA" dirty="0" smtClean="0"/>
              <a:t> Privacy”</a:t>
            </a:r>
          </a:p>
          <a:p>
            <a:r>
              <a:rPr lang="hr-BA" dirty="0" smtClean="0"/>
              <a:t>“The Tor Browser and Intellectual Freedom in the Digital Age”</a:t>
            </a:r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5" name="Content Placeholder 4" descr="SNOWDEN LIBRARIANS BADASS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8604"/>
            <a:ext cx="7896252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bs-Latn-BA" sz="2400" b="1" dirty="0" smtClean="0">
                <a:solidFill>
                  <a:srgbClr val="FF0000"/>
                </a:solidFill>
              </a:rPr>
              <a:t>A Hacker Manifesto</a:t>
            </a:r>
            <a:r>
              <a:rPr lang="bs-Latn-BA" sz="2400" dirty="0" smtClean="0"/>
              <a:t>, McKenzie Wark</a:t>
            </a:r>
            <a:br>
              <a:rPr lang="bs-Latn-BA" sz="2400" dirty="0" smtClean="0"/>
            </a:br>
            <a:r>
              <a:rPr lang="hr-HR" sz="2100" b="1" dirty="0" smtClean="0"/>
              <a:t/>
            </a:r>
            <a:br>
              <a:rPr lang="hr-HR" sz="2100" b="1" dirty="0" smtClean="0"/>
            </a:br>
            <a:endParaRPr lang="bs-Latn-BA" dirty="0" smtClean="0"/>
          </a:p>
        </p:txBody>
      </p:sp>
      <p:sp>
        <p:nvSpPr>
          <p:cNvPr id="48131" name="Content Placeholder 4"/>
          <p:cNvSpPr>
            <a:spLocks noGrp="1"/>
          </p:cNvSpPr>
          <p:nvPr>
            <p:ph sz="half" idx="1"/>
          </p:nvPr>
        </p:nvSpPr>
        <p:spPr>
          <a:xfrm>
            <a:off x="357159" y="1600200"/>
            <a:ext cx="4138642" cy="4525963"/>
          </a:xfrm>
        </p:spPr>
        <p:txBody>
          <a:bodyPr>
            <a:normAutofit lnSpcReduction="10000"/>
          </a:bodyPr>
          <a:lstStyle/>
          <a:p>
            <a:r>
              <a:rPr lang="bs-Latn-BA" dirty="0" smtClean="0"/>
              <a:t>INFOPROLETARIJAT</a:t>
            </a:r>
          </a:p>
          <a:p>
            <a:pPr lvl="1"/>
            <a:r>
              <a:rPr lang="bs-Latn-BA" dirty="0" smtClean="0"/>
              <a:t>digitalni radnici koji oponiraju vektoralizmu</a:t>
            </a:r>
          </a:p>
          <a:p>
            <a:pPr lvl="1"/>
            <a:r>
              <a:rPr lang="bs-Latn-BA" dirty="0" smtClean="0"/>
              <a:t>figura hakera kao novog subjekta povijesti</a:t>
            </a:r>
          </a:p>
          <a:p>
            <a:r>
              <a:rPr lang="bs-Latn-BA" dirty="0" smtClean="0"/>
              <a:t>Wark: “Klasna borba ne nestaje u postindustrijskom (informacijskom društvu) već ulazi u svoj treći period: </a:t>
            </a:r>
            <a:r>
              <a:rPr lang="bs-Latn-BA" b="1" u="sng" dirty="0" smtClean="0"/>
              <a:t>vektoralizam”</a:t>
            </a:r>
          </a:p>
          <a:p>
            <a:pPr lvl="2">
              <a:defRPr/>
            </a:pPr>
            <a:endParaRPr lang="hr-BA" dirty="0" smtClean="0"/>
          </a:p>
          <a:p>
            <a:endParaRPr lang="bs-Latn-BA" sz="2400" dirty="0" smtClean="0"/>
          </a:p>
        </p:txBody>
      </p:sp>
      <p:pic>
        <p:nvPicPr>
          <p:cNvPr id="48132" name="Picture 5" descr="978-0-674-01543-2-front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1071546"/>
            <a:ext cx="2743200" cy="4525963"/>
          </a:xfrm>
        </p:spPr>
      </p:pic>
      <p:pic>
        <p:nvPicPr>
          <p:cNvPr id="5" name="Content Placeholder 5" descr="mckenzie-war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7884" y="3786190"/>
            <a:ext cx="1905000" cy="281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ETIČKI IMPERATIV!? </a:t>
            </a:r>
            <a:br>
              <a:rPr lang="hr-BA" dirty="0" smtClean="0"/>
            </a:br>
            <a:r>
              <a:rPr lang="hr-BA" dirty="0" smtClean="0"/>
              <a:t>AARON’S LAW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Aaron Swartz </a:t>
            </a:r>
          </a:p>
          <a:p>
            <a:pPr lvl="1">
              <a:buNone/>
            </a:pPr>
            <a:r>
              <a:rPr lang="bs-Latn-BA" sz="1600" dirty="0" smtClean="0"/>
              <a:t>(</a:t>
            </a:r>
            <a:r>
              <a:rPr lang="hr-BA" sz="1600" dirty="0" smtClean="0"/>
              <a:t>November 8, 1986 – January 11, 2013.</a:t>
            </a:r>
            <a:r>
              <a:rPr lang="bs-Latn-BA" sz="1600" dirty="0" smtClean="0"/>
              <a:t>)</a:t>
            </a:r>
            <a:endParaRPr lang="hr-BA" sz="1600" dirty="0" smtClean="0"/>
          </a:p>
          <a:p>
            <a:r>
              <a:rPr lang="hr-BA" dirty="0" smtClean="0"/>
              <a:t>tragična figura? </a:t>
            </a:r>
          </a:p>
          <a:p>
            <a:r>
              <a:rPr lang="hr-BA" dirty="0" smtClean="0"/>
              <a:t>haker?</a:t>
            </a:r>
          </a:p>
          <a:p>
            <a:r>
              <a:rPr lang="hr-BA" dirty="0" smtClean="0"/>
              <a:t>mučenik digitalnog doba?</a:t>
            </a:r>
          </a:p>
          <a:p>
            <a:r>
              <a:rPr lang="hr-BA" dirty="0" smtClean="0"/>
              <a:t>kritičar privatiziranja znanja</a:t>
            </a:r>
          </a:p>
          <a:p>
            <a:endParaRPr lang="hr-BA" dirty="0" smtClean="0"/>
          </a:p>
        </p:txBody>
      </p:sp>
      <p:pic>
        <p:nvPicPr>
          <p:cNvPr id="10" name="Content Placeholder 9" descr="Aaron-Swart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428736"/>
            <a:ext cx="35719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THE CLASS OF THE NEW OR A FEW?</a:t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3614734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BA" dirty="0" smtClean="0"/>
              <a:t>DIGITALNI RAD</a:t>
            </a:r>
          </a:p>
          <a:p>
            <a:r>
              <a:rPr lang="hr-BA" i="1" dirty="0" smtClean="0"/>
              <a:t>Netizens, e-lancers, cognitarians, swarm-capitalists, hackers, prosumers, knowledge workers... ... radical , progressive, anarchist, critical librarians...</a:t>
            </a:r>
            <a:r>
              <a:rPr lang="hr-BA" sz="2000" i="1" dirty="0" smtClean="0"/>
              <a:t>and so forth. </a:t>
            </a:r>
            <a:endParaRPr lang="bs-Latn-BA" sz="2000" i="1" dirty="0" smtClean="0"/>
          </a:p>
          <a:p>
            <a:endParaRPr lang="bs-Latn-BA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14422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214422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143248"/>
            <a:ext cx="2886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8016" y="3929066"/>
            <a:ext cx="21431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metadata metallic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4786322"/>
            <a:ext cx="3071834" cy="1785950"/>
          </a:xfrm>
          <a:prstGeom prst="rect">
            <a:avLst/>
          </a:prstGeom>
        </p:spPr>
      </p:pic>
      <p:pic>
        <p:nvPicPr>
          <p:cNvPr id="13" name="Picture 12" descr="little broth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1142984"/>
            <a:ext cx="2071702" cy="2786082"/>
          </a:xfrm>
          <a:prstGeom prst="rect">
            <a:avLst/>
          </a:prstGeom>
        </p:spPr>
      </p:pic>
      <p:pic>
        <p:nvPicPr>
          <p:cNvPr id="14" name="Picture 13" descr="radical-librarians-collectiv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357812"/>
            <a:ext cx="3357586" cy="150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CARDINAL SINS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hr-BA" dirty="0" smtClean="0"/>
              <a:t>sa C. Malamudom napravio program PACER za javni pristup javni sudskim elektronskim podacima (naplaćivanim po 0,10$)</a:t>
            </a:r>
          </a:p>
          <a:p>
            <a:pPr lvl="1"/>
            <a:r>
              <a:rPr lang="hr-BA" dirty="0" smtClean="0"/>
              <a:t>na MIT-u iz baze znanstvenih radova JSTOR i downloadao 4,8 milijuna dokumenata </a:t>
            </a:r>
          </a:p>
          <a:p>
            <a:pPr lvl="1"/>
            <a:r>
              <a:rPr lang="hr-BA" dirty="0" smtClean="0">
                <a:latin typeface="Calibri" pitchFamily="34" charset="0"/>
              </a:rPr>
              <a:t>CFAA (Computer Fraud and Abuse Act) / o</a:t>
            </a:r>
            <a:r>
              <a:rPr lang="vi-VN" dirty="0" smtClean="0">
                <a:latin typeface="Calibri" pitchFamily="34" charset="0"/>
              </a:rPr>
              <a:t>ptužen je za kršenje federalnog zakona o krađi podataka, internetsku prevaru i namjeru nezakonitog prisvajanja financijske koristi.</a:t>
            </a:r>
            <a:endParaRPr lang="hr-BA" dirty="0" smtClean="0">
              <a:latin typeface="Calibri" pitchFamily="34" charset="0"/>
            </a:endParaRPr>
          </a:p>
          <a:p>
            <a:pPr lvl="1"/>
            <a:r>
              <a:rPr lang="hr-BA" dirty="0" smtClean="0">
                <a:latin typeface="Calibri" pitchFamily="34" charset="0"/>
              </a:rPr>
              <a:t>Guerilla Open Access Manifesto</a:t>
            </a:r>
          </a:p>
          <a:p>
            <a:endParaRPr lang="hr-BA" dirty="0"/>
          </a:p>
        </p:txBody>
      </p:sp>
      <p:pic>
        <p:nvPicPr>
          <p:cNvPr id="5" name="Content Placeholder 4" descr="3-AaronSwartz-I-love-librarie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43050"/>
            <a:ext cx="403860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sz="3600" dirty="0" smtClean="0"/>
              <a:t/>
            </a:r>
            <a:br>
              <a:rPr lang="hr-BA" sz="3600" dirty="0" smtClean="0"/>
            </a:br>
            <a:r>
              <a:rPr lang="hr-BA" sz="3600" dirty="0" smtClean="0"/>
              <a:t>Projekt “Javna knjižnica” </a:t>
            </a:r>
            <a:br>
              <a:rPr lang="hr-BA" sz="3600" dirty="0" smtClean="0"/>
            </a:br>
            <a:r>
              <a:rPr lang="hr-BA" sz="3600" dirty="0" smtClean="0"/>
              <a:t>(Multimedijalni institut – MAMA, Zagreb)</a:t>
            </a:r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hr-BA" dirty="0" smtClean="0"/>
              <a:t>“Uz knjige za djeljenje, brižno katalogizirane, svatko je knjižničar/ka.</a:t>
            </a:r>
            <a:br>
              <a:rPr lang="hr-BA" dirty="0" smtClean="0"/>
            </a:br>
            <a:r>
              <a:rPr lang="hr-BA" dirty="0" smtClean="0"/>
              <a:t>Kada je svatko knjižničar/ka, knjižnica je svugdje.”</a:t>
            </a:r>
          </a:p>
          <a:p>
            <a:pPr lvl="2"/>
            <a:r>
              <a:rPr lang="hr-BA" b="1" dirty="0" smtClean="0">
                <a:solidFill>
                  <a:srgbClr val="C00000"/>
                </a:solidFill>
              </a:rPr>
              <a:t>T. Medak, M. Mars.</a:t>
            </a:r>
          </a:p>
          <a:p>
            <a:endParaRPr lang="hr-BA" dirty="0"/>
          </a:p>
        </p:txBody>
      </p:sp>
      <p:pic>
        <p:nvPicPr>
          <p:cNvPr id="11" name="Content Placeholder 10" descr="medak, mar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57364"/>
            <a:ext cx="403860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800" dirty="0" smtClean="0">
                <a:hlinkClick r:id="rId2"/>
              </a:rPr>
              <a:t>https://www.memoryoftheworld.org/hr/</a:t>
            </a:r>
            <a:endParaRPr lang="hr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BA" dirty="0" smtClean="0"/>
              <a:t>Projekt “Javna knjižnica”</a:t>
            </a:r>
          </a:p>
          <a:p>
            <a:pPr lvl="1"/>
            <a:r>
              <a:rPr lang="hr-BA" dirty="0" smtClean="0"/>
              <a:t>obuhvaća s jedne strane razvoj softvera radi jednostavnijeg dijeljenja knjiga</a:t>
            </a:r>
          </a:p>
          <a:p>
            <a:pPr lvl="1"/>
            <a:r>
              <a:rPr lang="hr-BA" dirty="0" smtClean="0"/>
              <a:t>otvaranje javne rasprave o praksi dijeljenja elektroničkih knjiga na internetu kao o dominatnoj društvenoj praksi o kojoj treba raspravljati, a ne prešućivati je.</a:t>
            </a:r>
          </a:p>
          <a:p>
            <a:pPr lvl="1"/>
            <a:r>
              <a:rPr lang="hr-BA" dirty="0" smtClean="0"/>
              <a:t>uključivanje bibliotekara-amatera koji zajedno sa profesionalcima mogu izgraditi distribuiranu korisničku mrežu (p2p) kako bi se brinuli za katalog dostupnog znanja</a:t>
            </a:r>
          </a:p>
          <a:p>
            <a:pPr lvl="1"/>
            <a:r>
              <a:rPr lang="hr-BA" dirty="0" smtClean="0"/>
              <a:t>primjeri tzv. fragilnih infrastruktura znanja (Library Genesis, aaaaarg.org, Monoskop, Ubu-Web itd.)</a:t>
            </a:r>
          </a:p>
          <a:p>
            <a:pPr lvl="1"/>
            <a:endParaRPr lang="hr-BA" dirty="0" smtClean="0"/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sz="2700" dirty="0" smtClean="0"/>
              <a:t/>
            </a:r>
            <a:br>
              <a:rPr lang="hr-BA" sz="2700" dirty="0" smtClean="0"/>
            </a:br>
            <a:r>
              <a:rPr lang="hr-BA" sz="2700" dirty="0" smtClean="0"/>
              <a:t/>
            </a:r>
            <a:br>
              <a:rPr lang="hr-BA" sz="2700" dirty="0" smtClean="0"/>
            </a:br>
            <a:r>
              <a:rPr lang="hr-BA" sz="2700" dirty="0" smtClean="0"/>
              <a:t>“Radical Tacticts of the Offline Library”, H. Warwick</a:t>
            </a:r>
            <a:br>
              <a:rPr lang="hr-BA" sz="2700" dirty="0" smtClean="0"/>
            </a:br>
            <a:r>
              <a:rPr lang="hr-BA" sz="2700" dirty="0" smtClean="0"/>
              <a:t>PERSONAL PORTABLE LIBRARY</a:t>
            </a:r>
            <a:br>
              <a:rPr lang="hr-BA" sz="2700" dirty="0" smtClean="0"/>
            </a:br>
            <a:r>
              <a:rPr lang="hr-BA" sz="2800" dirty="0" smtClean="0"/>
              <a:t/>
            </a:r>
            <a:br>
              <a:rPr lang="hr-BA" sz="2800" dirty="0" smtClean="0"/>
            </a:br>
            <a:endParaRPr lang="hr-B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r-BA" i="1" dirty="0" smtClean="0"/>
              <a:t>“</a:t>
            </a:r>
            <a:r>
              <a:rPr lang="en-US" i="1" dirty="0" smtClean="0"/>
              <a:t>We (</a:t>
            </a:r>
            <a:r>
              <a:rPr lang="en-US" i="1" dirty="0" err="1" smtClean="0"/>
              <a:t>filesharers</a:t>
            </a:r>
            <a:r>
              <a:rPr lang="en-US" i="1" dirty="0" smtClean="0"/>
              <a:t>) take up ‘Pirate’ like the LGBT community </a:t>
            </a:r>
            <a:r>
              <a:rPr lang="en-US" i="1" dirty="0" err="1" smtClean="0"/>
              <a:t>reappropriated</a:t>
            </a:r>
            <a:r>
              <a:rPr lang="en-US" i="1" dirty="0" smtClean="0"/>
              <a:t> ‘Gay’ or ‘Queer’.</a:t>
            </a:r>
            <a:r>
              <a:rPr lang="hr-BA" i="1" dirty="0" smtClean="0"/>
              <a:t>”</a:t>
            </a:r>
          </a:p>
          <a:p>
            <a:pPr lvl="2"/>
            <a:endParaRPr lang="hr-BA" dirty="0" smtClean="0"/>
          </a:p>
          <a:p>
            <a:pPr lvl="2"/>
            <a:r>
              <a:rPr lang="hr-BA" dirty="0" smtClean="0"/>
              <a:t>propitivanje klasične teorije vlasništva , posebice, digitalne monetizacije kulturalne aktivnosti</a:t>
            </a:r>
          </a:p>
          <a:p>
            <a:pPr lvl="2"/>
            <a:r>
              <a:rPr lang="hr-BA" dirty="0" smtClean="0"/>
              <a:t>kapitalizam bismo zapravo mogli nazvati piratskim sistemom koji crpi resurse i djeluje brutalno eksploatatorski </a:t>
            </a: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hr-BA" sz="2800" b="1" dirty="0" smtClean="0"/>
              <a:t>Cory Doctorow</a:t>
            </a:r>
            <a:r>
              <a:rPr lang="hr-BA" sz="2800" dirty="0" smtClean="0"/>
              <a:t>, W. Gibson 21. stoljeća</a:t>
            </a: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>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BA" dirty="0" smtClean="0"/>
              <a:t>SF pisac, blogger, tehno-aktivista, biši direktor eurposkog ogranka EFF, novinar </a:t>
            </a:r>
            <a:r>
              <a:rPr lang="hr-BA" i="1" dirty="0" smtClean="0"/>
              <a:t>(Wired, Popular Science, Guardian, New York Times...)</a:t>
            </a:r>
          </a:p>
          <a:p>
            <a:pPr lvl="1"/>
            <a:r>
              <a:rPr lang="hr-BA" dirty="0" smtClean="0"/>
              <a:t>“Little Brother”; </a:t>
            </a:r>
          </a:p>
          <a:p>
            <a:pPr lvl="1"/>
            <a:r>
              <a:rPr lang="hr-BA" dirty="0" smtClean="0"/>
              <a:t>“Homeland”; </a:t>
            </a:r>
          </a:p>
          <a:p>
            <a:pPr lvl="1"/>
            <a:r>
              <a:rPr lang="hr-BA" dirty="0" smtClean="0"/>
              <a:t>“Pirate Cinema”</a:t>
            </a:r>
          </a:p>
          <a:p>
            <a:r>
              <a:rPr lang="hr-BA" dirty="0" smtClean="0"/>
              <a:t>Gerilski pristup izdavaštvu (CC licence)</a:t>
            </a:r>
            <a:endParaRPr lang="hr-BA" dirty="0"/>
          </a:p>
        </p:txBody>
      </p:sp>
      <p:pic>
        <p:nvPicPr>
          <p:cNvPr id="8" name="Content Placeholder 7" descr="CORY DOCTOROW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29681"/>
            <a:ext cx="40386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ODRŽIVOST BIBLIOTEKARSTVA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“</a:t>
            </a:r>
            <a:r>
              <a:rPr lang="en-US" dirty="0" smtClean="0"/>
              <a:t>The greatest threat to librarianship is not Amazon, or Google, or dot-whatever : </a:t>
            </a:r>
            <a:r>
              <a:rPr lang="en-US" u="sng" dirty="0" smtClean="0"/>
              <a:t>it is a lack of imagination.  It is a lack of aspiration</a:t>
            </a:r>
            <a:r>
              <a:rPr lang="en-US" dirty="0" smtClean="0"/>
              <a:t>. It is the belief that what you do defines why you do it.</a:t>
            </a:r>
            <a:r>
              <a:rPr lang="bs-Latn-BA" dirty="0" smtClean="0"/>
              <a:t>”</a:t>
            </a:r>
            <a:r>
              <a:rPr lang="en-US" dirty="0" smtClean="0"/>
              <a:t>  </a:t>
            </a:r>
            <a:r>
              <a:rPr lang="hr-BA" dirty="0" smtClean="0"/>
              <a:t>(R. David Lankes)</a:t>
            </a:r>
            <a:endParaRPr lang="bs-Latn-BA" dirty="0" smtClean="0"/>
          </a:p>
          <a:p>
            <a:endParaRPr lang="hr-BA" dirty="0" smtClean="0"/>
          </a:p>
          <a:p>
            <a:endParaRPr lang="hr-BA" dirty="0"/>
          </a:p>
          <a:p>
            <a:endParaRPr lang="hr-BA" dirty="0" smtClean="0"/>
          </a:p>
          <a:p>
            <a:endParaRPr lang="hr-BA" dirty="0"/>
          </a:p>
        </p:txBody>
      </p:sp>
      <p:pic>
        <p:nvPicPr>
          <p:cNvPr id="5" name="Content Placeholder 4" descr="ATLAS OF NEW LIBRARIANSHI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3" y="1785926"/>
            <a:ext cx="2928958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7" name="Content Placeholder 6" descr="remix manifesto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25" y="500042"/>
            <a:ext cx="8049749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BA" dirty="0" smtClean="0"/>
          </a:p>
          <a:p>
            <a:pPr algn="ctr"/>
            <a:endParaRPr lang="hr-BA" dirty="0" smtClean="0"/>
          </a:p>
          <a:p>
            <a:pPr algn="ctr">
              <a:buNone/>
            </a:pPr>
            <a:r>
              <a:rPr lang="hr-BA" sz="9600" dirty="0" smtClean="0">
                <a:solidFill>
                  <a:srgbClr val="FF0000"/>
                </a:solidFill>
              </a:rPr>
              <a:t>HVALA!</a:t>
            </a:r>
            <a:endParaRPr lang="hr-BA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4" descr="aaron-swartz-cb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6357982" cy="117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COMMONS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BA" dirty="0" smtClean="0"/>
              <a:t>Problematika </a:t>
            </a:r>
            <a:r>
              <a:rPr lang="hr-BA" u="sng" dirty="0" smtClean="0"/>
              <a:t>zajedničkih dobara</a:t>
            </a:r>
            <a:r>
              <a:rPr lang="hr-BA" dirty="0" smtClean="0"/>
              <a:t> je izuzetno prijeporna budući da se u srži spora nalaze sukobljeni (društveni) interesi. </a:t>
            </a:r>
          </a:p>
          <a:p>
            <a:pPr lvl="1"/>
            <a:r>
              <a:rPr lang="bs-Latn-BA" dirty="0" smtClean="0"/>
              <a:t>dvije temeljne dogme kapitalističkog društva:</a:t>
            </a:r>
          </a:p>
          <a:p>
            <a:pPr lvl="3"/>
            <a:r>
              <a:rPr lang="hr-BA" b="1" dirty="0" smtClean="0">
                <a:solidFill>
                  <a:srgbClr val="FF0000"/>
                </a:solidFill>
              </a:rPr>
              <a:t>Dogma o slobodi pojedinca</a:t>
            </a:r>
          </a:p>
          <a:p>
            <a:pPr lvl="3"/>
            <a:r>
              <a:rPr lang="hr-BA" b="1" dirty="0" smtClean="0">
                <a:solidFill>
                  <a:srgbClr val="FF0000"/>
                </a:solidFill>
              </a:rPr>
              <a:t>Dogma o pravu na vlasništvo</a:t>
            </a:r>
          </a:p>
          <a:p>
            <a:r>
              <a:rPr lang="hr-BA" dirty="0" smtClean="0"/>
              <a:t>Kompjuterski posredovana komunikacija </a:t>
            </a:r>
            <a:r>
              <a:rPr lang="hr-BA" dirty="0" smtClean="0">
                <a:solidFill>
                  <a:srgbClr val="FF0000"/>
                </a:solidFill>
              </a:rPr>
              <a:t>nije</a:t>
            </a:r>
            <a:r>
              <a:rPr lang="hr-BA" dirty="0" smtClean="0"/>
              <a:t> inherentno neoliberalna u svojoj društvenoj implementaciji.</a:t>
            </a:r>
          </a:p>
          <a:p>
            <a:r>
              <a:rPr lang="hr-BA" b="1" dirty="0" smtClean="0">
                <a:solidFill>
                  <a:srgbClr val="FF0000"/>
                </a:solidFill>
              </a:rPr>
              <a:t>SOLIDARNE EKONOMIJE (E. Ostrom)</a:t>
            </a:r>
          </a:p>
          <a:p>
            <a:endParaRPr lang="hr-BA" dirty="0"/>
          </a:p>
        </p:txBody>
      </p:sp>
      <p:pic>
        <p:nvPicPr>
          <p:cNvPr id="5" name="Content Placeholder 4" descr="Elinor-Ostro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488"/>
            <a:ext cx="403860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hr-BA" b="1" dirty="0" smtClean="0">
                <a:solidFill>
                  <a:srgbClr val="FF0000"/>
                </a:solidFill>
              </a:rPr>
              <a:t>p2p</a:t>
            </a:r>
            <a:r>
              <a:rPr lang="hr-BA" sz="1800" dirty="0" smtClean="0"/>
              <a:t> – </a:t>
            </a:r>
            <a:r>
              <a:rPr lang="hr-BA" sz="1800" b="1" dirty="0" smtClean="0"/>
              <a:t>PROIZVODNJA MEĐU JEDNAKIMA</a:t>
            </a:r>
            <a:br>
              <a:rPr lang="hr-BA" sz="1800" b="1" dirty="0" smtClean="0"/>
            </a:br>
            <a:endParaRPr lang="hr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Ekonomija darivanja (post-scarcity economy)</a:t>
            </a:r>
          </a:p>
          <a:p>
            <a:pPr marL="800100" lvl="3" indent="-342900"/>
            <a:r>
              <a:rPr lang="bs-Latn-BA" sz="2600" dirty="0" smtClean="0">
                <a:solidFill>
                  <a:srgbClr val="FF0000"/>
                </a:solidFill>
              </a:rPr>
              <a:t>Y. Benkler</a:t>
            </a:r>
            <a:r>
              <a:rPr lang="bs-Latn-BA" sz="2600" dirty="0" smtClean="0"/>
              <a:t>: novi oblik kognitivnog rada kojim autonomne individue udružuju vještine i znanja kako bi proizvodile kulturu, a da nisu tehnomenadžerski upravljani “odozgo”, niti vođeni signalima tržišta.</a:t>
            </a:r>
          </a:p>
          <a:p>
            <a:pPr marL="800100" lvl="3" indent="-342900"/>
            <a:r>
              <a:rPr lang="bs-Latn-BA" sz="2600" dirty="0" smtClean="0"/>
              <a:t>M. Passquinelli, sa druge strane, upozorava na paralelnu eksploataciju društvene kreativnosti (viška vrijednosti) </a:t>
            </a:r>
            <a:endParaRPr lang="bs-Latn-BA" sz="3000" dirty="0" smtClean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4000" dirty="0" smtClean="0"/>
              <a:t>OTVORENOST???</a:t>
            </a:r>
            <a:endParaRPr lang="hr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BA" dirty="0" smtClean="0"/>
              <a:t>Da li je slobodna kultura (hakerska etika), a apriori, praksa izvan domena javnog interesa?</a:t>
            </a:r>
          </a:p>
          <a:p>
            <a:r>
              <a:rPr lang="hr-BA" dirty="0" smtClean="0"/>
              <a:t>Kako je </a:t>
            </a:r>
            <a:r>
              <a:rPr lang="hr-BA" dirty="0" smtClean="0">
                <a:solidFill>
                  <a:srgbClr val="FF0000"/>
                </a:solidFill>
              </a:rPr>
              <a:t>pismenosti/društvenosti</a:t>
            </a:r>
            <a:r>
              <a:rPr lang="hr-BA" dirty="0" smtClean="0"/>
              <a:t> 21. stoljeća prihvaćena u kontekstu javnih institucija?</a:t>
            </a:r>
          </a:p>
          <a:p>
            <a:r>
              <a:rPr lang="hr-BA" dirty="0" smtClean="0"/>
              <a:t>Kakve su mogućnosti simbiotičkih poveznica između javnih strategija i inicijativa civilnog društva?</a:t>
            </a:r>
          </a:p>
          <a:p>
            <a:r>
              <a:rPr lang="hr-BA" dirty="0" smtClean="0"/>
              <a:t>Šta o tome misle mladi (korisnici i bibliotekari)?</a:t>
            </a:r>
          </a:p>
          <a:p>
            <a:r>
              <a:rPr lang="hr-BA" dirty="0" smtClean="0"/>
              <a:t>Šta je uopće preostalo od “javnog” u doba googlizacije svega?</a:t>
            </a: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M. Morrone / Ed. “Informed Agitation” (2014.)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BA" i="1" dirty="0" smtClean="0">
                <a:solidFill>
                  <a:srgbClr val="FF0000"/>
                </a:solidFill>
              </a:rPr>
              <a:t>“W</a:t>
            </a:r>
            <a:r>
              <a:rPr lang="en-US" i="1" dirty="0" smtClean="0">
                <a:solidFill>
                  <a:srgbClr val="FF0000"/>
                </a:solidFill>
              </a:rPr>
              <a:t>hat makes librarianship so exciting is ontological question about its politics.</a:t>
            </a:r>
            <a:r>
              <a:rPr lang="hr-BA" i="1" dirty="0" smtClean="0">
                <a:solidFill>
                  <a:srgbClr val="FF0000"/>
                </a:solidFill>
              </a:rPr>
              <a:t>” </a:t>
            </a:r>
            <a:endParaRPr lang="hr-BA" dirty="0" smtClean="0"/>
          </a:p>
          <a:p>
            <a:r>
              <a:rPr lang="hr-BA" dirty="0" smtClean="0"/>
              <a:t>Prihvatanje subverzivne prirode identiteta bibliotečke profesije</a:t>
            </a:r>
          </a:p>
          <a:p>
            <a:r>
              <a:rPr lang="hr-BA" dirty="0" smtClean="0"/>
              <a:t>Razotkriva se kroz ideju kritičkog bibliotekarstva  (radical, progressive, socially responsible librarianship)</a:t>
            </a:r>
          </a:p>
          <a:p>
            <a:endParaRPr lang="hr-BA" dirty="0" smtClean="0"/>
          </a:p>
          <a:p>
            <a:endParaRPr lang="hr-BA" dirty="0" smtClean="0"/>
          </a:p>
          <a:p>
            <a:pPr lvl="1"/>
            <a:endParaRPr lang="hr-BA" dirty="0"/>
          </a:p>
        </p:txBody>
      </p:sp>
      <p:pic>
        <p:nvPicPr>
          <p:cNvPr id="6" name="Content Placeholder 5" descr="inf-agi175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643050"/>
            <a:ext cx="321471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IDENTITET BIBLIOTEKARA 21. STOLJEĆA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Bibliotekarstvo se principijelno utemeljuje na opoziciji spram svih oblika cenzure i monopoliziranja znanja (komodifikacije, komercijalizacije)</a:t>
            </a:r>
          </a:p>
          <a:p>
            <a:r>
              <a:rPr lang="hr-BA" dirty="0" smtClean="0"/>
              <a:t>Raskrinkavanje mita o neutralnosti bibliotečkog poziva</a:t>
            </a:r>
          </a:p>
          <a:p>
            <a:endParaRPr lang="hr-BA" dirty="0"/>
          </a:p>
        </p:txBody>
      </p:sp>
      <p:pic>
        <p:nvPicPr>
          <p:cNvPr id="7" name="Content Placeholder 6" descr="fahrenheitmontag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785926"/>
            <a:ext cx="4110038" cy="2186250"/>
          </a:xfrm>
        </p:spPr>
      </p:pic>
      <p:pic>
        <p:nvPicPr>
          <p:cNvPr id="9" name="Picture 8" descr="fahrenheit, bradbu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000504"/>
            <a:ext cx="4143404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COMING OUT (WITH LIBRARIANSHIP)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BA" b="1" dirty="0" smtClean="0"/>
              <a:t>Zauzimanje stava </a:t>
            </a:r>
          </a:p>
          <a:p>
            <a:r>
              <a:rPr lang="hr-BA" u="sng" dirty="0" smtClean="0"/>
              <a:t>Izlaženje iz anonimnosti</a:t>
            </a:r>
          </a:p>
          <a:p>
            <a:r>
              <a:rPr lang="hr-BA" dirty="0" smtClean="0"/>
              <a:t>priznanje okolini svoje različitosti // priznanje razlike (orijentacije)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BA" dirty="0" smtClean="0"/>
              <a:t>Self-recognition (as librarian)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BA" dirty="0" smtClean="0"/>
              <a:t>Disclosure to Others 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BA" dirty="0" smtClean="0"/>
              <a:t>Socialization with Other Librarians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BA" dirty="0" smtClean="0"/>
              <a:t>Positive Self-Identification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BA" dirty="0" smtClean="0"/>
              <a:t>Integration and Acceptance </a:t>
            </a:r>
          </a:p>
          <a:p>
            <a:endParaRPr lang="hr-BA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572008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o you want to be a librarian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357298"/>
            <a:ext cx="331470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1436</Words>
  <Application>Microsoft Office PowerPoint</Application>
  <PresentationFormat>On-screen Show (4:3)</PresentationFormat>
  <Paragraphs>185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PIRATI U BIBLIOTEKAMA ILI STRAH OD JAVNOG </vt:lpstr>
      <vt:lpstr>Sa kim se mladi (bibliotekari) danas identifikuju?</vt:lpstr>
      <vt:lpstr>THE CLASS OF THE NEW OR A FEW? </vt:lpstr>
      <vt:lpstr>COMMONS</vt:lpstr>
      <vt:lpstr>p2p – PROIZVODNJA MEĐU JEDNAKIMA </vt:lpstr>
      <vt:lpstr>OTVORENOST???</vt:lpstr>
      <vt:lpstr>M. Morrone / Ed. “Informed Agitation” (2014.)</vt:lpstr>
      <vt:lpstr>IDENTITET BIBLIOTEKARA 21. STOLJEĆA </vt:lpstr>
      <vt:lpstr>COMING OUT (WITH LIBRARIANSHIP)</vt:lpstr>
      <vt:lpstr>NEPRILAGOĐENOST</vt:lpstr>
      <vt:lpstr>PIRATI/HAKERI/KOMONISTI</vt:lpstr>
      <vt:lpstr>Aspiracije bibliotekara u 21. stoljeću </vt:lpstr>
      <vt:lpstr>ULOGA INTELEKTUALCA 21. STOLJEĆA</vt:lpstr>
      <vt:lpstr>Biblioteke kao otvorene platforme digitalne arhitekture </vt:lpstr>
      <vt:lpstr>SAVEZNIŠTVA </vt:lpstr>
      <vt:lpstr>Radikalne taktike otpora protiv informacijskog feudalizma  </vt:lpstr>
      <vt:lpstr>KOMUNIKACIJSKI KAPITALIZAM </vt:lpstr>
      <vt:lpstr>PowerPoint Presentation</vt:lpstr>
      <vt:lpstr>ODGOVORNOST/PRAKSA BIBLIOTEKARA 21. STOLJEĆA</vt:lpstr>
      <vt:lpstr>Gubljenje identiteta:</vt:lpstr>
      <vt:lpstr>DEINSTITUCIONALIZIRANO BIBLIOTEKARSTVO</vt:lpstr>
      <vt:lpstr>SO YOU WANT TO BE A LIBRARIAN?</vt:lpstr>
      <vt:lpstr>PowerPoint Presentation</vt:lpstr>
      <vt:lpstr>DIGITAL DIVIDE 2.0.</vt:lpstr>
      <vt:lpstr>METADATA SOCIETY</vt:lpstr>
      <vt:lpstr>THE LIBRARY FREEDOM PROJECT</vt:lpstr>
      <vt:lpstr>PowerPoint Presentation</vt:lpstr>
      <vt:lpstr>A Hacker Manifesto, McKenzie Wark  </vt:lpstr>
      <vt:lpstr>ETIČKI IMPERATIV!?  AARON’S LAW</vt:lpstr>
      <vt:lpstr>CARDINAL SINS</vt:lpstr>
      <vt:lpstr> Projekt “Javna knjižnica”  (Multimedijalni institut – MAMA, Zagreb) </vt:lpstr>
      <vt:lpstr>https://www.memoryoftheworld.org/hr/</vt:lpstr>
      <vt:lpstr>  “Radical Tacticts of the Offline Library”, H. Warwick PERSONAL PORTABLE LIBRARY  </vt:lpstr>
      <vt:lpstr>Cory Doctorow, W. Gibson 21. stoljeća  </vt:lpstr>
      <vt:lpstr>ODRŽIVOST BIBLIOTEKARSTVA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PIRATI U BIBLIOTEKAMA</dc:title>
  <dc:creator>MyPC</dc:creator>
  <cp:lastModifiedBy>Boris Badurina</cp:lastModifiedBy>
  <cp:revision>17</cp:revision>
  <dcterms:created xsi:type="dcterms:W3CDTF">2016-03-15T09:06:04Z</dcterms:created>
  <dcterms:modified xsi:type="dcterms:W3CDTF">2016-03-21T16:03:19Z</dcterms:modified>
</cp:coreProperties>
</file>