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71" r:id="rId6"/>
    <p:sldId id="272" r:id="rId7"/>
    <p:sldId id="264" r:id="rId8"/>
    <p:sldId id="265" r:id="rId9"/>
    <p:sldId id="266" r:id="rId10"/>
    <p:sldId id="267" r:id="rId11"/>
    <p:sldId id="268" r:id="rId12"/>
    <p:sldId id="275" r:id="rId13"/>
  </p:sldIdLst>
  <p:sldSz cx="9144000" cy="6858000" type="screen4x3"/>
  <p:notesSz cx="6784975" cy="9906000"/>
  <p:defaultTextStyle>
    <a:defPPr>
      <a:defRPr lang="sr-Latn-R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  <p15:guide id="5" orient="horz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0">
          <p15:clr>
            <a:srgbClr val="A4A3A4"/>
          </p15:clr>
        </p15:guide>
        <p15:guide id="4" pos="21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3B0"/>
    <a:srgbClr val="FEF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4" autoAdjust="0"/>
    <p:restoredTop sz="87743" autoAdjust="0"/>
  </p:normalViewPr>
  <p:slideViewPr>
    <p:cSldViewPr snapToGrid="0">
      <p:cViewPr varScale="1">
        <p:scale>
          <a:sx n="86" d="100"/>
          <a:sy n="86" d="100"/>
        </p:scale>
        <p:origin x="354" y="60"/>
      </p:cViewPr>
      <p:guideLst>
        <p:guide orient="horz" pos="2160"/>
        <p:guide pos="3840"/>
        <p:guide orient="horz" pos="1620"/>
        <p:guide pos="2880"/>
        <p:guide orient="horz"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-2166" y="-102"/>
      </p:cViewPr>
      <p:guideLst>
        <p:guide orient="horz" pos="3126"/>
        <p:guide pos="2141"/>
        <p:guide orient="horz" pos="3120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855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43250" y="0"/>
            <a:ext cx="2940156" cy="495855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/>
            </a:lvl1pPr>
          </a:lstStyle>
          <a:p>
            <a:fld id="{69F4EBF2-928F-4809-98E6-D1E386ACEDDC}" type="datetimeFigureOut">
              <a:rPr lang="hr-HR" smtClean="0"/>
              <a:pPr/>
              <a:t>21.3.2016.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7" tIns="45629" rIns="91257" bIns="45629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8498" y="4705074"/>
            <a:ext cx="5427980" cy="4457937"/>
          </a:xfrm>
          <a:prstGeom prst="rect">
            <a:avLst/>
          </a:prstGeom>
        </p:spPr>
        <p:txBody>
          <a:bodyPr vert="horz" lIns="91257" tIns="45629" rIns="91257" bIns="45629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08563"/>
            <a:ext cx="2940156" cy="495854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43250" y="9408563"/>
            <a:ext cx="2940156" cy="495854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/>
            </a:lvl1pPr>
          </a:lstStyle>
          <a:p>
            <a:fld id="{F7B99D37-48C2-4536-B24B-968FF51E026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747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53000" cy="371475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99D37-48C2-4536-B24B-968FF51E026D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9441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99D37-48C2-4536-B24B-968FF51E026D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2373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99D37-48C2-4536-B24B-968FF51E026D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8525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6366B8-6F0C-4E3B-832F-6A55B81A1A51}" type="datetimeFigureOut">
              <a:rPr lang="hr-HR" smtClean="0"/>
              <a:pPr/>
              <a:t>21.3.2016.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4DA329-A1BF-4F7F-9592-127A719922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r"/>
      </p:transition>
    </mc:Choice>
    <mc:Fallback xmlns="">
      <p:transition>
        <p:push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6366B8-6F0C-4E3B-832F-6A55B81A1A51}" type="datetimeFigureOut">
              <a:rPr lang="hr-HR" smtClean="0"/>
              <a:pPr/>
              <a:t>21.3.2016.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4DA329-A1BF-4F7F-9592-127A719922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r"/>
      </p:transition>
    </mc:Choice>
    <mc:Fallback xmlns="">
      <p:transition>
        <p:push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6366B8-6F0C-4E3B-832F-6A55B81A1A51}" type="datetimeFigureOut">
              <a:rPr lang="hr-HR" smtClean="0"/>
              <a:pPr/>
              <a:t>21.3.2016.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4DA329-A1BF-4F7F-9592-127A719922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r"/>
      </p:transition>
    </mc:Choice>
    <mc:Fallback xmlns="">
      <p:transition>
        <p:push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6366B8-6F0C-4E3B-832F-6A55B81A1A51}" type="datetimeFigureOut">
              <a:rPr lang="hr-HR" smtClean="0"/>
              <a:pPr/>
              <a:t>21.3.2016.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4DA329-A1BF-4F7F-9592-127A7199227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r"/>
      </p:transition>
    </mc:Choice>
    <mc:Fallback xmlns="">
      <p:transition>
        <p:push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6366B8-6F0C-4E3B-832F-6A55B81A1A51}" type="datetimeFigureOut">
              <a:rPr lang="hr-HR" smtClean="0"/>
              <a:pPr/>
              <a:t>21.3.2016.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4DA329-A1BF-4F7F-9592-127A7199227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r"/>
      </p:transition>
    </mc:Choice>
    <mc:Fallback xmlns="">
      <p:transition>
        <p:push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6366B8-6F0C-4E3B-832F-6A55B81A1A51}" type="datetimeFigureOut">
              <a:rPr lang="hr-HR" smtClean="0"/>
              <a:pPr/>
              <a:t>21.3.2016.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4DA329-A1BF-4F7F-9592-127A7199227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r"/>
      </p:transition>
    </mc:Choice>
    <mc:Fallback xmlns="">
      <p:transition>
        <p:push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6366B8-6F0C-4E3B-832F-6A55B81A1A51}" type="datetimeFigureOut">
              <a:rPr lang="hr-HR" smtClean="0"/>
              <a:pPr/>
              <a:t>21.3.2016.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4DA329-A1BF-4F7F-9592-127A719922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r"/>
      </p:transition>
    </mc:Choice>
    <mc:Fallback xmlns="">
      <p:transition>
        <p:push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6366B8-6F0C-4E3B-832F-6A55B81A1A51}" type="datetimeFigureOut">
              <a:rPr lang="hr-HR" smtClean="0"/>
              <a:pPr/>
              <a:t>21.3.2016.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4DA329-A1BF-4F7F-9592-127A7199227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r"/>
      </p:transition>
    </mc:Choice>
    <mc:Fallback xmlns="">
      <p:transition>
        <p:push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6366B8-6F0C-4E3B-832F-6A55B81A1A51}" type="datetimeFigureOut">
              <a:rPr lang="hr-HR" smtClean="0"/>
              <a:pPr/>
              <a:t>21.3.2016.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4DA329-A1BF-4F7F-9592-127A719922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r"/>
      </p:transition>
    </mc:Choice>
    <mc:Fallback xmlns="">
      <p:transition>
        <p:push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36366B8-6F0C-4E3B-832F-6A55B81A1A51}" type="datetimeFigureOut">
              <a:rPr lang="hr-HR" smtClean="0"/>
              <a:pPr/>
              <a:t>21.3.2016.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4DA329-A1BF-4F7F-9592-127A7199227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r"/>
      </p:transition>
    </mc:Choice>
    <mc:Fallback xmlns="">
      <p:transition>
        <p:push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6366B8-6F0C-4E3B-832F-6A55B81A1A51}" type="datetimeFigureOut">
              <a:rPr lang="hr-HR" smtClean="0"/>
              <a:pPr/>
              <a:t>21.3.2016.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4DA329-A1BF-4F7F-9592-127A7199227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r"/>
      </p:transition>
    </mc:Choice>
    <mc:Fallback xmlns="">
      <p:transition>
        <p:push dir="r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36366B8-6F0C-4E3B-832F-6A55B81A1A51}" type="datetimeFigureOut">
              <a:rPr lang="hr-HR" smtClean="0"/>
              <a:pPr/>
              <a:t>21.3.2016.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94DA329-A1BF-4F7F-9592-127A7199227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push dir="r"/>
      </p:transition>
    </mc:Choice>
    <mc:Fallback xmlns="">
      <p:transition>
        <p:push dir="r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43" y="195722"/>
            <a:ext cx="1235839" cy="1154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kstniOkvir 2"/>
          <p:cNvSpPr txBox="1"/>
          <p:nvPr/>
        </p:nvSpPr>
        <p:spPr>
          <a:xfrm>
            <a:off x="1501254" y="377426"/>
            <a:ext cx="2997200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hr-HR" sz="1600" b="1" dirty="0" smtClean="0">
                <a:latin typeface="Arial" pitchFamily="34" charset="0"/>
                <a:cs typeface="Arial" pitchFamily="34" charset="0"/>
              </a:rPr>
              <a:t>Knjižnice grada Zagreba</a:t>
            </a:r>
          </a:p>
          <a:p>
            <a:r>
              <a:rPr lang="hr-HR" sz="1600" b="1" dirty="0" smtClean="0">
                <a:latin typeface="Arial" pitchFamily="34" charset="0"/>
                <a:cs typeface="Arial" pitchFamily="34" charset="0"/>
              </a:rPr>
              <a:t>Knjižnica Augusta Cesarca</a:t>
            </a:r>
            <a:endParaRPr lang="hr-HR" sz="1600" b="1" dirty="0">
              <a:latin typeface="Arial" pitchFamily="34" charset="0"/>
              <a:cs typeface="Arial" pitchFamily="34" charset="0"/>
            </a:endParaRPr>
          </a:p>
          <a:p>
            <a:r>
              <a:rPr lang="hr-HR" sz="1600" dirty="0" smtClean="0">
                <a:latin typeface="Arial" pitchFamily="34" charset="0"/>
                <a:cs typeface="Arial" pitchFamily="34" charset="0"/>
              </a:rPr>
              <a:t>Šubićeva 40/2</a:t>
            </a:r>
            <a:endParaRPr lang="hr-HR" sz="1600" dirty="0">
              <a:latin typeface="Arial" pitchFamily="34" charset="0"/>
              <a:cs typeface="Arial" pitchFamily="34" charset="0"/>
            </a:endParaRPr>
          </a:p>
          <a:p>
            <a:r>
              <a:rPr lang="hr-HR" sz="1600" dirty="0">
                <a:latin typeface="Arial" pitchFamily="34" charset="0"/>
                <a:cs typeface="Arial" pitchFamily="34" charset="0"/>
              </a:rPr>
              <a:t>10 000 Zagreb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505584" y="2145586"/>
            <a:ext cx="7985737" cy="1915909"/>
          </a:xfrm>
          <a:prstGeom prst="rect">
            <a:avLst/>
          </a:prstGeom>
          <a:effectLst>
            <a:outerShdw blurRad="50800" dist="38100" dir="5400000" rotWithShape="0">
              <a:srgbClr val="000000">
                <a:alpha val="35000"/>
              </a:srgb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Doprinos </a:t>
            </a:r>
          </a:p>
          <a:p>
            <a:pPr algn="ctr"/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Knjižnice Augusta Cesarca razvoju civilnog društva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4696026" y="5745706"/>
            <a:ext cx="4447974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hr-HR" sz="1600" b="1" dirty="0" smtClean="0">
                <a:latin typeface="Arial" pitchFamily="34" charset="0"/>
                <a:cs typeface="Arial" pitchFamily="34" charset="0"/>
              </a:rPr>
              <a:t>Višnja </a:t>
            </a:r>
            <a:r>
              <a:rPr lang="hr-HR" sz="1600" b="1" dirty="0">
                <a:latin typeface="Arial" pitchFamily="34" charset="0"/>
                <a:cs typeface="Arial" pitchFamily="34" charset="0"/>
              </a:rPr>
              <a:t>Cej</a:t>
            </a:r>
            <a:r>
              <a:rPr lang="hr-HR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viša </a:t>
            </a:r>
            <a:r>
              <a:rPr lang="hr-HR" sz="1600" dirty="0">
                <a:latin typeface="Arial" pitchFamily="34" charset="0"/>
                <a:cs typeface="Arial" pitchFamily="34" charset="0"/>
              </a:rPr>
              <a:t>knjižničarka</a:t>
            </a:r>
          </a:p>
          <a:p>
            <a:r>
              <a:rPr lang="hr-HR" sz="1600" b="1" dirty="0" smtClean="0">
                <a:latin typeface="Arial" pitchFamily="34" charset="0"/>
                <a:cs typeface="Arial" pitchFamily="34" charset="0"/>
              </a:rPr>
              <a:t>Nika Čabrić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, dipl</a:t>
            </a:r>
            <a:r>
              <a:rPr lang="hr-HR" sz="1600" dirty="0">
                <a:latin typeface="Arial" pitchFamily="34" charset="0"/>
                <a:cs typeface="Arial" pitchFamily="34" charset="0"/>
              </a:rPr>
              <a:t>. knjižničarka </a:t>
            </a:r>
            <a:endParaRPr lang="hr-H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1600" b="1" dirty="0" smtClean="0">
                <a:latin typeface="Arial" pitchFamily="34" charset="0"/>
                <a:cs typeface="Arial" pitchFamily="34" charset="0"/>
              </a:rPr>
              <a:t>Alenka </a:t>
            </a:r>
            <a:r>
              <a:rPr lang="hr-HR" sz="1600" b="1" dirty="0" err="1" smtClean="0">
                <a:latin typeface="Arial" pitchFamily="34" charset="0"/>
                <a:cs typeface="Arial" pitchFamily="34" charset="0"/>
              </a:rPr>
              <a:t>Petroševski</a:t>
            </a:r>
            <a:r>
              <a:rPr lang="hr-HR" sz="1600" b="1" dirty="0" smtClean="0">
                <a:latin typeface="Arial" pitchFamily="34" charset="0"/>
                <a:cs typeface="Arial" pitchFamily="34" charset="0"/>
              </a:rPr>
              <a:t> Novak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, dipl. knjižničarka</a:t>
            </a:r>
            <a:endParaRPr lang="hr-H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4817660" y="377425"/>
            <a:ext cx="4166748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hr-HR" sz="1600" dirty="0" smtClean="0">
                <a:latin typeface="Arial" pitchFamily="34" charset="0"/>
                <a:cs typeface="Arial" pitchFamily="34" charset="0"/>
              </a:rPr>
              <a:t>Stručni skup </a:t>
            </a:r>
          </a:p>
          <a:p>
            <a:pPr algn="r"/>
            <a:r>
              <a:rPr lang="hr-HR" sz="1600" b="1" i="1" dirty="0" smtClean="0">
                <a:latin typeface="Arial" pitchFamily="34" charset="0"/>
                <a:cs typeface="Arial" pitchFamily="34" charset="0"/>
              </a:rPr>
              <a:t>Dječje knjižnice i civilno društvo</a:t>
            </a:r>
          </a:p>
          <a:p>
            <a:pPr algn="r"/>
            <a:r>
              <a:rPr lang="hr-HR" sz="1600" dirty="0" smtClean="0">
                <a:latin typeface="Arial" pitchFamily="34" charset="0"/>
                <a:cs typeface="Arial" pitchFamily="34" charset="0"/>
              </a:rPr>
              <a:t>KGZ – Knjižnica </a:t>
            </a:r>
            <a:r>
              <a:rPr lang="hr-HR" sz="1600" dirty="0" err="1" smtClean="0">
                <a:latin typeface="Arial" pitchFamily="34" charset="0"/>
                <a:cs typeface="Arial" pitchFamily="34" charset="0"/>
              </a:rPr>
              <a:t>Medveščak</a:t>
            </a:r>
            <a:endParaRPr lang="hr-HR" sz="16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hr-HR" sz="1600" dirty="0" smtClean="0">
                <a:latin typeface="Arial" pitchFamily="34" charset="0"/>
                <a:cs typeface="Arial" pitchFamily="34" charset="0"/>
              </a:rPr>
              <a:t>Zvonimirova 17, 10 000 Zagreb</a:t>
            </a:r>
            <a:endParaRPr lang="hr-H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32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r"/>
      </p:transition>
    </mc:Choice>
    <mc:Fallback xmlns="">
      <p:transition>
        <p:push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2603" y="3201171"/>
            <a:ext cx="4952010" cy="3094478"/>
          </a:xfrm>
          <a:effectLst>
            <a:softEdge rad="31750"/>
          </a:effectLst>
        </p:spPr>
      </p:pic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753" y="607384"/>
            <a:ext cx="4282574" cy="2197171"/>
          </a:xfrm>
          <a:effectLst>
            <a:softEdge rad="31750"/>
          </a:effectLst>
        </p:spPr>
      </p:pic>
      <p:sp>
        <p:nvSpPr>
          <p:cNvPr id="8" name="TekstniOkvir 7"/>
          <p:cNvSpPr txBox="1"/>
          <p:nvPr/>
        </p:nvSpPr>
        <p:spPr>
          <a:xfrm>
            <a:off x="354842" y="1064702"/>
            <a:ext cx="3234519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latin typeface="Ariel"/>
              </a:rPr>
              <a:t>Centar za mirovne studije </a:t>
            </a:r>
            <a:r>
              <a:rPr lang="hr-HR" sz="3200" dirty="0" smtClean="0">
                <a:latin typeface="Ariel"/>
              </a:rPr>
              <a:t>i studenti dizajna</a:t>
            </a:r>
          </a:p>
          <a:p>
            <a:endParaRPr lang="hr-HR" sz="1100" dirty="0" smtClean="0">
              <a:latin typeface="Ariel"/>
            </a:endParaRPr>
          </a:p>
          <a:p>
            <a:pPr algn="ctr"/>
            <a:r>
              <a:rPr lang="hr-HR" sz="3200" dirty="0" smtClean="0">
                <a:latin typeface="Ariel"/>
              </a:rPr>
              <a:t>Predstavljanje slikovnice za djecu i odrasle </a:t>
            </a:r>
          </a:p>
          <a:p>
            <a:pPr algn="ctr"/>
            <a:r>
              <a:rPr lang="hr-HR" sz="3200" b="1" dirty="0" smtClean="0">
                <a:latin typeface="Ariel"/>
              </a:rPr>
              <a:t>„Šarene priče”</a:t>
            </a:r>
            <a:endParaRPr lang="hr-HR" sz="3200" dirty="0">
              <a:latin typeface="Ariel"/>
            </a:endParaRPr>
          </a:p>
        </p:txBody>
      </p:sp>
    </p:spTree>
    <p:extLst>
      <p:ext uri="{BB962C8B-B14F-4D97-AF65-F5344CB8AC3E}">
        <p14:creationId xmlns:p14="http://schemas.microsoft.com/office/powerpoint/2010/main" val="196874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r"/>
      </p:transition>
    </mc:Choice>
    <mc:Fallback xmlns="">
      <p:transition>
        <p:push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17" y="3068565"/>
            <a:ext cx="4196118" cy="2668205"/>
          </a:xfrm>
          <a:effectLst>
            <a:softEdge rad="31750"/>
          </a:effectLst>
        </p:spPr>
      </p:pic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4233" y="480630"/>
            <a:ext cx="4367283" cy="3281722"/>
          </a:xfrm>
          <a:effectLst>
            <a:softEdge rad="31750"/>
          </a:effectLst>
        </p:spPr>
      </p:pic>
      <p:sp>
        <p:nvSpPr>
          <p:cNvPr id="9" name="TekstniOkvir 8"/>
          <p:cNvSpPr txBox="1"/>
          <p:nvPr/>
        </p:nvSpPr>
        <p:spPr>
          <a:xfrm>
            <a:off x="0" y="230952"/>
            <a:ext cx="43536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latin typeface="Ariel"/>
              </a:rPr>
              <a:t>Udruga </a:t>
            </a:r>
            <a:r>
              <a:rPr lang="hr-HR" sz="3200" b="1" dirty="0" smtClean="0">
                <a:latin typeface="Ariel"/>
              </a:rPr>
              <a:t>Suncokret OLJIN Odgoj </a:t>
            </a:r>
            <a:r>
              <a:rPr lang="hr-HR" sz="3200" b="1" dirty="0">
                <a:latin typeface="Ariel"/>
              </a:rPr>
              <a:t>za ljubav i </a:t>
            </a:r>
            <a:r>
              <a:rPr lang="hr-HR" sz="3200" b="1" dirty="0" smtClean="0">
                <a:latin typeface="Ariel"/>
              </a:rPr>
              <a:t>nenasilje</a:t>
            </a:r>
            <a:endParaRPr lang="hr-HR" sz="3200" b="1" dirty="0">
              <a:latin typeface="Ariel"/>
            </a:endParaRPr>
          </a:p>
          <a:p>
            <a:pPr algn="ctr"/>
            <a:r>
              <a:rPr lang="hr-HR" sz="3200" dirty="0" smtClean="0">
                <a:latin typeface="Ariel"/>
              </a:rPr>
              <a:t>Program MIZI </a:t>
            </a:r>
          </a:p>
          <a:p>
            <a:pPr algn="ctr"/>
            <a:r>
              <a:rPr lang="hr-HR" sz="3200" dirty="0" smtClean="0">
                <a:latin typeface="Ariel"/>
              </a:rPr>
              <a:t>Moj </a:t>
            </a:r>
            <a:r>
              <a:rPr lang="hr-HR" sz="3200" dirty="0">
                <a:latin typeface="Ariel"/>
              </a:rPr>
              <a:t>izbor – zdrav </a:t>
            </a:r>
            <a:r>
              <a:rPr lang="hr-HR" sz="3200" dirty="0" smtClean="0">
                <a:latin typeface="Ariel"/>
              </a:rPr>
              <a:t>izbor </a:t>
            </a:r>
            <a:endParaRPr lang="hr-HR" sz="3200" dirty="0">
              <a:latin typeface="Ariel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4599296" y="3956992"/>
            <a:ext cx="421715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Ariel"/>
              </a:rPr>
              <a:t>Udruga Eko Planet</a:t>
            </a:r>
          </a:p>
          <a:p>
            <a:pPr algn="ctr"/>
            <a:r>
              <a:rPr lang="hr-HR" sz="3200" dirty="0" smtClean="0">
                <a:latin typeface="Ariel"/>
              </a:rPr>
              <a:t>Ljubav, poštovanje </a:t>
            </a:r>
            <a:r>
              <a:rPr lang="hr-HR" sz="3200" dirty="0">
                <a:latin typeface="Ariel"/>
              </a:rPr>
              <a:t>i </a:t>
            </a:r>
            <a:r>
              <a:rPr lang="hr-HR" sz="3200" dirty="0" smtClean="0">
                <a:latin typeface="Ariel"/>
              </a:rPr>
              <a:t>tolerancija </a:t>
            </a:r>
            <a:r>
              <a:rPr lang="hr-HR" sz="3200" dirty="0">
                <a:latin typeface="Ariel"/>
              </a:rPr>
              <a:t>spram čovjeka, životinja i planete </a:t>
            </a:r>
            <a:r>
              <a:rPr lang="hr-HR" sz="3200" dirty="0" smtClean="0">
                <a:latin typeface="Ariel"/>
              </a:rPr>
              <a:t>Zemlje.</a:t>
            </a:r>
            <a:endParaRPr lang="hr-HR" sz="3200" dirty="0">
              <a:latin typeface="Ariel"/>
            </a:endParaRPr>
          </a:p>
          <a:p>
            <a:pPr algn="ctr"/>
            <a:endParaRPr lang="vi-VN" sz="2600" dirty="0">
              <a:latin typeface="Ariel"/>
            </a:endParaRPr>
          </a:p>
        </p:txBody>
      </p:sp>
    </p:spTree>
    <p:extLst>
      <p:ext uri="{BB962C8B-B14F-4D97-AF65-F5344CB8AC3E}">
        <p14:creationId xmlns:p14="http://schemas.microsoft.com/office/powerpoint/2010/main" val="88449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r"/>
      </p:transition>
    </mc:Choice>
    <mc:Fallback xmlns="">
      <p:transition>
        <p:push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19743" y="1013243"/>
            <a:ext cx="9024257" cy="428810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vi-VN" sz="4000" dirty="0" smtClean="0">
                <a:latin typeface="Ariel"/>
              </a:rPr>
              <a:t>opismenjavanje</a:t>
            </a:r>
            <a:r>
              <a:rPr lang="vi-VN" sz="4000" dirty="0">
                <a:latin typeface="Ariel"/>
              </a:rPr>
              <a:t>, obrazovanje i širenje </a:t>
            </a:r>
            <a:r>
              <a:rPr lang="vi-VN" sz="4000" dirty="0" smtClean="0">
                <a:latin typeface="Ariel"/>
              </a:rPr>
              <a:t>kulture</a:t>
            </a:r>
            <a:endParaRPr lang="hr-HR" sz="4000" dirty="0" smtClean="0">
              <a:latin typeface="Ariel"/>
            </a:endParaRP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vi-VN" sz="4000" dirty="0" smtClean="0">
                <a:latin typeface="Ariel"/>
              </a:rPr>
              <a:t>razvoj </a:t>
            </a:r>
            <a:r>
              <a:rPr lang="vi-VN" sz="4000" dirty="0">
                <a:latin typeface="Ariel"/>
              </a:rPr>
              <a:t>čitateljskih navika od najranije </a:t>
            </a:r>
            <a:r>
              <a:rPr lang="vi-VN" sz="4000" dirty="0" smtClean="0">
                <a:latin typeface="Ariel"/>
              </a:rPr>
              <a:t>dobi</a:t>
            </a:r>
            <a:endParaRPr lang="hr-HR" sz="4000" dirty="0" smtClean="0">
              <a:latin typeface="Ariel"/>
            </a:endParaRP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vi-VN" sz="4000" dirty="0" smtClean="0">
                <a:latin typeface="Ariel"/>
              </a:rPr>
              <a:t>stvaranje </a:t>
            </a:r>
            <a:r>
              <a:rPr lang="vi-VN" sz="4000" dirty="0">
                <a:latin typeface="Ariel"/>
              </a:rPr>
              <a:t>generacija budućih čitatelja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vi-VN" sz="4000" dirty="0" smtClean="0">
                <a:latin typeface="Ariel"/>
              </a:rPr>
              <a:t>poticanje </a:t>
            </a:r>
            <a:r>
              <a:rPr lang="vi-VN" sz="4000" dirty="0">
                <a:latin typeface="Ariel"/>
              </a:rPr>
              <a:t>na građansku </a:t>
            </a:r>
            <a:r>
              <a:rPr lang="vi-VN" sz="4000" dirty="0" smtClean="0">
                <a:latin typeface="Ariel"/>
              </a:rPr>
              <a:t>odgovornost</a:t>
            </a:r>
            <a:r>
              <a:rPr lang="hr-HR" sz="4000" dirty="0">
                <a:latin typeface="Ariel"/>
              </a:rPr>
              <a:t> </a:t>
            </a:r>
            <a:r>
              <a:rPr lang="hr-HR" sz="4000" dirty="0" smtClean="0">
                <a:latin typeface="Ariel"/>
              </a:rPr>
              <a:t>i toleranciju</a:t>
            </a:r>
            <a:endParaRPr lang="vi-VN" sz="4000" dirty="0">
              <a:latin typeface="Ariel"/>
            </a:endParaRP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vi-VN" sz="4000" dirty="0" smtClean="0">
                <a:latin typeface="Ariel"/>
              </a:rPr>
              <a:t>osvještavanje </a:t>
            </a:r>
            <a:r>
              <a:rPr lang="vi-VN" sz="4000" dirty="0">
                <a:latin typeface="Ariel"/>
              </a:rPr>
              <a:t>socijalne osjetljivosti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vi-VN" sz="4000" dirty="0" smtClean="0">
                <a:latin typeface="Ariel"/>
              </a:rPr>
              <a:t>razvoj </a:t>
            </a:r>
            <a:r>
              <a:rPr lang="vi-VN" sz="4000" dirty="0">
                <a:latin typeface="Ariel"/>
              </a:rPr>
              <a:t>ekološke </a:t>
            </a:r>
            <a:r>
              <a:rPr lang="vi-VN" sz="4000" dirty="0" smtClean="0">
                <a:latin typeface="Ariel"/>
              </a:rPr>
              <a:t>osviještenost</a:t>
            </a:r>
            <a:r>
              <a:rPr lang="hr-HR" sz="4000" dirty="0" smtClean="0">
                <a:latin typeface="Ariel"/>
              </a:rPr>
              <a:t>i</a:t>
            </a:r>
            <a:endParaRPr lang="vi-VN" sz="4000" dirty="0">
              <a:latin typeface="Ariel"/>
            </a:endParaRP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vi-VN" sz="4000" dirty="0" smtClean="0">
                <a:latin typeface="Ariel"/>
              </a:rPr>
              <a:t>poticanje </a:t>
            </a:r>
            <a:r>
              <a:rPr lang="vi-VN" sz="4000" dirty="0">
                <a:latin typeface="Ariel"/>
              </a:rPr>
              <a:t>mašte i </a:t>
            </a:r>
            <a:r>
              <a:rPr lang="vi-VN" sz="4000" dirty="0" smtClean="0">
                <a:latin typeface="Ariel"/>
              </a:rPr>
              <a:t>kreativnosti</a:t>
            </a:r>
            <a:endParaRPr lang="vi-VN" sz="4000" dirty="0">
              <a:latin typeface="Ariel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0" y="119743"/>
            <a:ext cx="9144000" cy="609600"/>
          </a:xfrm>
        </p:spPr>
        <p:txBody>
          <a:bodyPr>
            <a:normAutofit/>
          </a:bodyPr>
          <a:lstStyle/>
          <a:p>
            <a:pPr algn="ctr"/>
            <a:r>
              <a:rPr lang="hr-HR" sz="3200" dirty="0">
                <a:solidFill>
                  <a:schemeClr val="bg2">
                    <a:lumMod val="50000"/>
                  </a:schemeClr>
                </a:solidFill>
                <a:effectLst/>
                <a:latin typeface="Ariel"/>
              </a:rPr>
              <a:t>Značaj knjižnice u </a:t>
            </a:r>
            <a:r>
              <a:rPr lang="hr-HR" sz="3200" dirty="0" smtClean="0">
                <a:solidFill>
                  <a:schemeClr val="bg2">
                    <a:lumMod val="50000"/>
                  </a:schemeClr>
                </a:solidFill>
                <a:effectLst/>
                <a:latin typeface="Ariel"/>
              </a:rPr>
              <a:t>razvoju civilnog </a:t>
            </a:r>
            <a:r>
              <a:rPr lang="hr-HR" sz="3200" dirty="0">
                <a:solidFill>
                  <a:schemeClr val="bg2">
                    <a:lumMod val="50000"/>
                  </a:schemeClr>
                </a:solidFill>
                <a:effectLst/>
                <a:latin typeface="Ariel"/>
              </a:rPr>
              <a:t>društva</a:t>
            </a:r>
          </a:p>
        </p:txBody>
      </p:sp>
    </p:spTree>
    <p:extLst>
      <p:ext uri="{BB962C8B-B14F-4D97-AF65-F5344CB8AC3E}">
        <p14:creationId xmlns:p14="http://schemas.microsoft.com/office/powerpoint/2010/main" val="44558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r"/>
      </p:transition>
    </mc:Choice>
    <mc:Fallback xmlns="">
      <p:transition>
        <p:push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Users\apnovak\Desktop\Cušpajz\photo 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105" y="1415772"/>
            <a:ext cx="4378247" cy="419464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Users\apnovak\Desktop\DJEČJE KNJIŽNICE I CIVILNO DRUŠTVO\aDSCF417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9421" y="1415772"/>
            <a:ext cx="4217158" cy="419465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0" y="0"/>
            <a:ext cx="9144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solidFill>
                  <a:schemeClr val="bg2">
                    <a:lumMod val="50000"/>
                  </a:schemeClr>
                </a:solidFill>
                <a:latin typeface="Ariel"/>
                <a:ea typeface="+mj-ea"/>
                <a:cs typeface="+mj-cs"/>
              </a:rPr>
              <a:t>Knjižnice </a:t>
            </a:r>
            <a:r>
              <a:rPr lang="hr-HR" sz="4000" b="1" dirty="0">
                <a:solidFill>
                  <a:schemeClr val="bg2">
                    <a:lumMod val="50000"/>
                  </a:schemeClr>
                </a:solidFill>
                <a:latin typeface="Ariel"/>
                <a:ea typeface="+mj-ea"/>
                <a:cs typeface="+mj-cs"/>
              </a:rPr>
              <a:t>Augusta </a:t>
            </a:r>
            <a:r>
              <a:rPr lang="hr-HR" sz="4000" b="1" dirty="0" smtClean="0">
                <a:solidFill>
                  <a:schemeClr val="bg2">
                    <a:lumMod val="50000"/>
                  </a:schemeClr>
                </a:solidFill>
                <a:latin typeface="Ariel"/>
                <a:ea typeface="+mj-ea"/>
                <a:cs typeface="+mj-cs"/>
              </a:rPr>
              <a:t>Cesarca</a:t>
            </a:r>
            <a:r>
              <a:rPr lang="hr-HR" sz="4000" b="1" dirty="0">
                <a:solidFill>
                  <a:schemeClr val="bg2">
                    <a:lumMod val="50000"/>
                  </a:schemeClr>
                </a:solidFill>
                <a:latin typeface="Ariel"/>
                <a:ea typeface="+mj-ea"/>
                <a:cs typeface="+mj-cs"/>
              </a:rPr>
              <a:t/>
            </a:r>
            <a:br>
              <a:rPr lang="hr-HR" sz="4000" b="1" dirty="0">
                <a:solidFill>
                  <a:schemeClr val="bg2">
                    <a:lumMod val="50000"/>
                  </a:schemeClr>
                </a:solidFill>
                <a:latin typeface="Ariel"/>
                <a:ea typeface="+mj-ea"/>
                <a:cs typeface="+mj-cs"/>
              </a:rPr>
            </a:br>
            <a:r>
              <a:rPr lang="hr-HR" sz="4000" b="1" dirty="0">
                <a:solidFill>
                  <a:schemeClr val="bg2">
                    <a:lumMod val="50000"/>
                  </a:schemeClr>
                </a:solidFill>
                <a:latin typeface="Ariel"/>
                <a:ea typeface="+mj-ea"/>
                <a:cs typeface="+mj-cs"/>
              </a:rPr>
              <a:t>Odjeli za djecu i mlade</a:t>
            </a:r>
            <a:r>
              <a:rPr lang="hr-HR" sz="18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el"/>
                <a:ea typeface="+mj-ea"/>
                <a:cs typeface="+mj-cs"/>
              </a:rPr>
              <a:t/>
            </a:r>
            <a:br>
              <a:rPr lang="hr-HR" sz="18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el"/>
                <a:ea typeface="+mj-ea"/>
                <a:cs typeface="+mj-cs"/>
              </a:rPr>
            </a:br>
            <a:endParaRPr lang="hr-HR" b="1" dirty="0"/>
          </a:p>
        </p:txBody>
      </p:sp>
      <p:sp>
        <p:nvSpPr>
          <p:cNvPr id="5" name="TekstniOkvir 4"/>
          <p:cNvSpPr txBox="1"/>
          <p:nvPr/>
        </p:nvSpPr>
        <p:spPr>
          <a:xfrm>
            <a:off x="977157" y="5610422"/>
            <a:ext cx="2497541" cy="94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hr-HR" sz="2800" dirty="0">
                <a:solidFill>
                  <a:prstClr val="black"/>
                </a:solidFill>
                <a:latin typeface="Ariel"/>
              </a:rPr>
              <a:t>Šubićeva</a:t>
            </a:r>
            <a:r>
              <a:rPr lang="hr-HR" sz="2600" dirty="0">
                <a:solidFill>
                  <a:prstClr val="black"/>
                </a:solidFill>
                <a:latin typeface="Ariel"/>
              </a:rPr>
              <a:t> </a:t>
            </a:r>
          </a:p>
          <a:p>
            <a:pPr lvl="0" defTabSz="914400">
              <a:spcBef>
                <a:spcPts val="400"/>
              </a:spcBef>
              <a:buClr>
                <a:srgbClr val="2DA2BF"/>
              </a:buClr>
              <a:buSzPct val="68000"/>
            </a:pPr>
            <a:endParaRPr lang="hr-HR" sz="2400" dirty="0">
              <a:solidFill>
                <a:prstClr val="white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5008728" y="5610422"/>
            <a:ext cx="3889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hr-H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Ravnice</a:t>
            </a:r>
          </a:p>
        </p:txBody>
      </p:sp>
    </p:spTree>
    <p:extLst>
      <p:ext uri="{BB962C8B-B14F-4D97-AF65-F5344CB8AC3E}">
        <p14:creationId xmlns:p14="http://schemas.microsoft.com/office/powerpoint/2010/main" val="113969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r"/>
      </p:transition>
    </mc:Choice>
    <mc:Fallback xmlns="">
      <p:transition>
        <p:push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206829" y="947057"/>
            <a:ext cx="8937171" cy="5334001"/>
          </a:xfrm>
        </p:spPr>
        <p:txBody>
          <a:bodyPr>
            <a:noAutofit/>
          </a:bodyPr>
          <a:lstStyle/>
          <a:p>
            <a:pPr marL="457200" indent="-457200">
              <a:buClrTx/>
              <a:buFont typeface="Arial" pitchFamily="34" charset="0"/>
              <a:buChar char="•"/>
            </a:pPr>
            <a:r>
              <a:rPr lang="hr-HR" sz="2800" dirty="0" smtClean="0">
                <a:latin typeface="Ariel"/>
              </a:rPr>
              <a:t>knjižnica </a:t>
            </a:r>
            <a:r>
              <a:rPr lang="hr-HR" sz="2800" dirty="0">
                <a:latin typeface="Ariel"/>
              </a:rPr>
              <a:t>kao informacijsko, obrazovno, kulturno i socijalno </a:t>
            </a:r>
            <a:r>
              <a:rPr lang="hr-HR" sz="2800" dirty="0" smtClean="0">
                <a:latin typeface="Ariel"/>
              </a:rPr>
              <a:t>središte</a:t>
            </a:r>
          </a:p>
          <a:p>
            <a:pPr marL="457200" indent="-457200">
              <a:buClrTx/>
              <a:buFont typeface="Arial" pitchFamily="34" charset="0"/>
              <a:buChar char="•"/>
            </a:pPr>
            <a:endParaRPr lang="hr-HR" sz="2800" dirty="0" smtClean="0">
              <a:latin typeface="Ariel"/>
            </a:endParaRPr>
          </a:p>
          <a:p>
            <a:pPr marL="457200" indent="-457200">
              <a:buClrTx/>
              <a:buFont typeface="Arial" pitchFamily="34" charset="0"/>
              <a:buChar char="•"/>
            </a:pPr>
            <a:r>
              <a:rPr lang="hr-HR" sz="2800" dirty="0" smtClean="0">
                <a:latin typeface="Ariel"/>
              </a:rPr>
              <a:t>knjižnica </a:t>
            </a:r>
            <a:r>
              <a:rPr lang="hr-HR" sz="2800" dirty="0">
                <a:latin typeface="Ariel"/>
              </a:rPr>
              <a:t>kao javno mjesto susreta i komunikacije neovisno o dobnom, spolnom, nacionalnom i vjerskom opredjeljenju, socijalnom i društvenom </a:t>
            </a:r>
            <a:r>
              <a:rPr lang="hr-HR" sz="2800" dirty="0" smtClean="0">
                <a:latin typeface="Ariel"/>
              </a:rPr>
              <a:t>statusu</a:t>
            </a:r>
          </a:p>
          <a:p>
            <a:pPr marL="457200" indent="-457200">
              <a:buClrTx/>
              <a:buFont typeface="Arial" pitchFamily="34" charset="0"/>
              <a:buChar char="•"/>
            </a:pPr>
            <a:endParaRPr lang="hr-HR" sz="2800" dirty="0" smtClean="0">
              <a:latin typeface="Ariel"/>
            </a:endParaRPr>
          </a:p>
          <a:p>
            <a:pPr marL="457200" indent="-457200">
              <a:buClrTx/>
              <a:buFont typeface="Arial" pitchFamily="34" charset="0"/>
              <a:buChar char="•"/>
            </a:pPr>
            <a:r>
              <a:rPr lang="hr-HR" sz="2800" dirty="0" smtClean="0">
                <a:latin typeface="Ariel"/>
              </a:rPr>
              <a:t>zajedničko </a:t>
            </a:r>
            <a:r>
              <a:rPr lang="hr-HR" sz="2800" dirty="0">
                <a:latin typeface="Ariel"/>
              </a:rPr>
              <a:t>djelovanje obrazovnih i kulturnih institucija, roditelja i </a:t>
            </a:r>
            <a:r>
              <a:rPr lang="hr-HR" sz="2800" dirty="0" smtClean="0">
                <a:latin typeface="Ariel"/>
              </a:rPr>
              <a:t>zajednice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0" y="130629"/>
            <a:ext cx="9144000" cy="620486"/>
          </a:xfrm>
        </p:spPr>
        <p:txBody>
          <a:bodyPr>
            <a:noAutofit/>
          </a:bodyPr>
          <a:lstStyle/>
          <a:p>
            <a:pPr algn="ctr"/>
            <a:r>
              <a:rPr lang="hr-HR" sz="32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Ciljevi projekata i programa za djecu i mlade</a:t>
            </a:r>
            <a:endParaRPr lang="hr-H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60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r"/>
      </p:transition>
    </mc:Choice>
    <mc:Fallback xmlns="">
      <p:transition>
        <p:push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0" y="659602"/>
            <a:ext cx="4045585" cy="1490982"/>
          </a:xfrm>
        </p:spPr>
        <p:txBody>
          <a:bodyPr>
            <a:normAutofit fontScale="25000" lnSpcReduction="20000"/>
          </a:bodyPr>
          <a:lstStyle/>
          <a:p>
            <a:pPr marL="109728" indent="0" algn="ctr">
              <a:buNone/>
            </a:pPr>
            <a:endParaRPr lang="hr-HR" dirty="0" smtClean="0"/>
          </a:p>
          <a:p>
            <a:pPr marL="109728" indent="0" algn="ctr">
              <a:buNone/>
            </a:pPr>
            <a:r>
              <a:rPr lang="hr-HR" sz="12000" dirty="0" smtClean="0">
                <a:latin typeface="Arial" pitchFamily="34" charset="0"/>
                <a:cs typeface="Arial" pitchFamily="34" charset="0"/>
              </a:rPr>
              <a:t>Projekt </a:t>
            </a:r>
            <a:r>
              <a:rPr lang="hr-HR" sz="12000" b="1" dirty="0" smtClean="0">
                <a:latin typeface="Arial" pitchFamily="34" charset="0"/>
                <a:cs typeface="Arial" pitchFamily="34" charset="0"/>
              </a:rPr>
              <a:t>„Knjižnica </a:t>
            </a:r>
          </a:p>
          <a:p>
            <a:pPr marL="109728" indent="0" algn="ctr">
              <a:buNone/>
            </a:pPr>
            <a:r>
              <a:rPr lang="hr-HR" sz="12000" b="1" dirty="0" smtClean="0">
                <a:latin typeface="Arial" pitchFamily="34" charset="0"/>
                <a:cs typeface="Arial" pitchFamily="34" charset="0"/>
              </a:rPr>
              <a:t>širom otvorenih</a:t>
            </a:r>
          </a:p>
          <a:p>
            <a:pPr marL="109728" indent="0" algn="ctr">
              <a:buNone/>
            </a:pPr>
            <a:r>
              <a:rPr lang="hr-HR" sz="12000" b="1" dirty="0" smtClean="0">
                <a:latin typeface="Arial" pitchFamily="34" charset="0"/>
                <a:cs typeface="Arial" pitchFamily="34" charset="0"/>
              </a:rPr>
              <a:t>vrata”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9602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4000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Knjižnica Augusta Cesarca, Šubićeva</a:t>
            </a: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hr-HR" sz="4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4203" y="3555239"/>
            <a:ext cx="4920016" cy="315263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413" y="659602"/>
            <a:ext cx="4230805" cy="274783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098" name="Picture 2" descr="\\SRV17004\MrežnaMapa\Javno\Fotografije i video\Šubićeva\Za izvještaj 2013\Picture 135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2011" y="2150584"/>
            <a:ext cx="3452883" cy="455152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75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r"/>
      </p:transition>
    </mc:Choice>
    <mc:Fallback xmlns="">
      <p:transition>
        <p:push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130" y="1068782"/>
            <a:ext cx="4114800" cy="288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178129" y="4038829"/>
            <a:ext cx="4114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>
                <a:latin typeface="Ariel"/>
              </a:rPr>
              <a:t>Nacionalna kampanja </a:t>
            </a:r>
          </a:p>
          <a:p>
            <a:pPr algn="ctr"/>
            <a:r>
              <a:rPr lang="vi-VN" sz="3000" dirty="0" smtClean="0">
                <a:latin typeface="Ariel"/>
              </a:rPr>
              <a:t>promicanj</a:t>
            </a:r>
            <a:r>
              <a:rPr lang="hr-HR" sz="3000" dirty="0" smtClean="0">
                <a:latin typeface="Ariel"/>
              </a:rPr>
              <a:t>a</a:t>
            </a:r>
            <a:r>
              <a:rPr lang="vi-VN" sz="3000" dirty="0" smtClean="0">
                <a:latin typeface="Ariel"/>
              </a:rPr>
              <a:t> </a:t>
            </a:r>
            <a:r>
              <a:rPr lang="vi-VN" sz="3000" dirty="0">
                <a:latin typeface="Ariel"/>
              </a:rPr>
              <a:t>čitanja naglas </a:t>
            </a:r>
            <a:r>
              <a:rPr lang="vi-VN" sz="3000" dirty="0" smtClean="0">
                <a:latin typeface="Ariel"/>
              </a:rPr>
              <a:t>djeci </a:t>
            </a:r>
            <a:r>
              <a:rPr lang="vi-VN" sz="3000" dirty="0">
                <a:latin typeface="Ariel"/>
              </a:rPr>
              <a:t>od rođenja </a:t>
            </a:r>
            <a:r>
              <a:rPr lang="vi-VN" sz="3000" b="1" dirty="0">
                <a:latin typeface="Ariel"/>
              </a:rPr>
              <a:t>„Čitaj </a:t>
            </a:r>
            <a:r>
              <a:rPr lang="vi-VN" sz="3000" b="1" dirty="0" smtClean="0">
                <a:latin typeface="Ariel"/>
              </a:rPr>
              <a:t>mi</a:t>
            </a:r>
            <a:r>
              <a:rPr lang="hr-HR" sz="3000" b="1" dirty="0" smtClean="0">
                <a:latin typeface="Ariel"/>
              </a:rPr>
              <a:t>!</a:t>
            </a:r>
            <a:r>
              <a:rPr lang="vi-VN" sz="3000" b="1" dirty="0" smtClean="0">
                <a:latin typeface="Ariel"/>
              </a:rPr>
              <a:t>”</a:t>
            </a:r>
            <a:endParaRPr lang="vi-VN" sz="3000" b="1" dirty="0">
              <a:latin typeface="Arie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206" y="494370"/>
            <a:ext cx="4078287" cy="570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178129" y="411243"/>
            <a:ext cx="4114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3000" dirty="0">
                <a:solidFill>
                  <a:prstClr val="black"/>
                </a:solidFill>
                <a:latin typeface="Ariel"/>
              </a:rPr>
              <a:t>Projekt </a:t>
            </a:r>
            <a:r>
              <a:rPr lang="hr-HR" sz="3000" b="1" dirty="0">
                <a:solidFill>
                  <a:prstClr val="black"/>
                </a:solidFill>
                <a:latin typeface="Ariel"/>
              </a:rPr>
              <a:t>„Glagoljica” </a:t>
            </a:r>
          </a:p>
        </p:txBody>
      </p:sp>
    </p:spTree>
    <p:extLst>
      <p:ext uri="{BB962C8B-B14F-4D97-AF65-F5344CB8AC3E}">
        <p14:creationId xmlns:p14="http://schemas.microsoft.com/office/powerpoint/2010/main" val="27917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r"/>
      </p:transition>
    </mc:Choice>
    <mc:Fallback xmlns="">
      <p:transition>
        <p:push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831" y="1636533"/>
            <a:ext cx="3617026" cy="28088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4180" y="230615"/>
            <a:ext cx="3505200" cy="19637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\\10.17.1.4\MrežnaMapa\Informativna\Odjel za djecu i mlade\Alenka Petroševski Novak\DJEČJE KNJIŽNICE I CIVILNO DRUŠTVO\20151102_165417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0431" y="3607936"/>
            <a:ext cx="4543301" cy="272598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88075" y="4463094"/>
            <a:ext cx="39396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000" dirty="0" smtClean="0">
                <a:latin typeface="Ariel"/>
              </a:rPr>
              <a:t>Udruga za promicanje kreativnosti </a:t>
            </a:r>
            <a:r>
              <a:rPr lang="hr-HR" sz="3000" b="1" dirty="0" smtClean="0">
                <a:latin typeface="Ariel"/>
              </a:rPr>
              <a:t>„</a:t>
            </a:r>
            <a:r>
              <a:rPr lang="hr-HR" sz="3000" b="1" dirty="0" err="1" smtClean="0">
                <a:latin typeface="Ariel"/>
              </a:rPr>
              <a:t>Vilibald</a:t>
            </a:r>
            <a:r>
              <a:rPr lang="hr-HR" sz="3000" b="1" dirty="0">
                <a:latin typeface="Ariel"/>
              </a:rPr>
              <a:t>”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4340431" y="2384777"/>
            <a:ext cx="4411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000" dirty="0">
                <a:latin typeface="Ariel"/>
              </a:rPr>
              <a:t>Udruga</a:t>
            </a:r>
            <a:r>
              <a:rPr lang="hr-HR" sz="3000" b="1" dirty="0">
                <a:latin typeface="Ariel"/>
              </a:rPr>
              <a:t> O.A.ZA. </a:t>
            </a:r>
            <a:r>
              <a:rPr lang="hr-HR" sz="3000" dirty="0">
                <a:latin typeface="Ariel"/>
              </a:rPr>
              <a:t>Održiva </a:t>
            </a:r>
          </a:p>
          <a:p>
            <a:pPr algn="ctr"/>
            <a:r>
              <a:rPr lang="hr-HR" sz="3000" dirty="0">
                <a:latin typeface="Ariel"/>
              </a:rPr>
              <a:t>  </a:t>
            </a:r>
            <a:r>
              <a:rPr lang="hr-HR" sz="3000" dirty="0" smtClean="0">
                <a:latin typeface="Ariel"/>
              </a:rPr>
              <a:t>Alternativa Zajednici	</a:t>
            </a:r>
            <a:endParaRPr lang="hr-HR" sz="3000" dirty="0">
              <a:latin typeface="Ariel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301830" y="258377"/>
            <a:ext cx="42623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000" dirty="0">
                <a:latin typeface="Ariel"/>
              </a:rPr>
              <a:t>Sklonište za nezbrinute </a:t>
            </a:r>
          </a:p>
          <a:p>
            <a:pPr algn="ctr"/>
            <a:r>
              <a:rPr lang="hr-HR" sz="3000" dirty="0">
                <a:latin typeface="Ariel"/>
              </a:rPr>
              <a:t>životinje </a:t>
            </a:r>
            <a:r>
              <a:rPr lang="hr-HR" sz="3000" b="1" dirty="0">
                <a:latin typeface="Ariel"/>
              </a:rPr>
              <a:t>„</a:t>
            </a:r>
            <a:r>
              <a:rPr lang="hr-HR" sz="3000" b="1" dirty="0" err="1">
                <a:latin typeface="Ariel"/>
              </a:rPr>
              <a:t>Dumovec</a:t>
            </a:r>
            <a:r>
              <a:rPr lang="hr-HR" sz="3000" b="1" dirty="0">
                <a:latin typeface="Arie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784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r"/>
      </p:transition>
    </mc:Choice>
    <mc:Fallback xmlns="">
      <p:transition>
        <p:push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05720" y="209293"/>
            <a:ext cx="4795674" cy="5550625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hr-HR" sz="3200" b="1" dirty="0" smtClean="0">
                <a:latin typeface="Arial" pitchFamily="34" charset="0"/>
                <a:cs typeface="Arial" pitchFamily="34" charset="0"/>
              </a:rPr>
              <a:t>Cjelovitost j.d.o.o.</a:t>
            </a:r>
          </a:p>
          <a:p>
            <a:pPr marL="109728" indent="0" algn="ctr">
              <a:buNone/>
            </a:pPr>
            <a:r>
              <a:rPr lang="hr-HR" sz="3200" dirty="0" smtClean="0">
                <a:latin typeface="Arial" pitchFamily="34" charset="0"/>
                <a:cs typeface="Arial" pitchFamily="34" charset="0"/>
              </a:rPr>
              <a:t>„Druga strana </a:t>
            </a:r>
          </a:p>
          <a:p>
            <a:pPr marL="109728" indent="0" algn="ctr">
              <a:buNone/>
            </a:pPr>
            <a:r>
              <a:rPr lang="hr-HR" sz="3200" dirty="0" smtClean="0">
                <a:latin typeface="Arial" pitchFamily="34" charset="0"/>
                <a:cs typeface="Arial" pitchFamily="34" charset="0"/>
              </a:rPr>
              <a:t>školskih dana”</a:t>
            </a:r>
          </a:p>
          <a:p>
            <a:pPr marL="109728" indent="0">
              <a:buNone/>
            </a:pPr>
            <a:endParaRPr lang="hr-HR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527343" y="332509"/>
            <a:ext cx="3009330" cy="568843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hr-HR" sz="3200" dirty="0" smtClean="0">
                <a:latin typeface="Arial" pitchFamily="34" charset="0"/>
                <a:cs typeface="Arial" pitchFamily="34" charset="0"/>
              </a:rPr>
              <a:t>Udruga </a:t>
            </a:r>
          </a:p>
          <a:p>
            <a:pPr marL="109728" indent="0" algn="ctr">
              <a:buNone/>
            </a:pPr>
            <a:r>
              <a:rPr lang="hr-HR" sz="3200" b="1" dirty="0" smtClean="0">
                <a:latin typeface="Arial" pitchFamily="34" charset="0"/>
                <a:cs typeface="Arial" pitchFamily="34" charset="0"/>
              </a:rPr>
              <a:t>„Mali broj”</a:t>
            </a:r>
          </a:p>
          <a:p>
            <a:pPr marL="109728" indent="0" algn="ctr">
              <a:buNone/>
            </a:pPr>
            <a:r>
              <a:rPr lang="hr-HR" sz="3200" dirty="0" smtClean="0">
                <a:latin typeface="Arial" pitchFamily="34" charset="0"/>
                <a:cs typeface="Arial" pitchFamily="34" charset="0"/>
              </a:rPr>
              <a:t>Kreativno učenje matematike</a:t>
            </a:r>
          </a:p>
          <a:p>
            <a:pPr marL="109728" indent="0">
              <a:buNone/>
            </a:pPr>
            <a:endParaRPr lang="hr-HR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Slika 5"/>
          <p:cNvPicPr/>
          <p:nvPr/>
        </p:nvPicPr>
        <p:blipFill>
          <a:blip r:embed="rId2"/>
          <a:stretch>
            <a:fillRect/>
          </a:stretch>
        </p:blipFill>
        <p:spPr>
          <a:xfrm>
            <a:off x="6048262" y="3269615"/>
            <a:ext cx="1937982" cy="281143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050" name="Picture 2" descr="\\10.17.1.4\MrežnaMapa\Informativna\Odjel za djecu i mlade\Alenka Petroševski Novak\DJEČJE KNJIŽNICE I CIVILNO DRUŠTVO\DSC081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138" y="1995055"/>
            <a:ext cx="4742214" cy="355666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55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r"/>
      </p:transition>
    </mc:Choice>
    <mc:Fallback xmlns="">
      <p:transition>
        <p:push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4551" y="2868687"/>
            <a:ext cx="4038600" cy="3027181"/>
          </a:xfrm>
          <a:effectLst>
            <a:softEdge rad="31750"/>
          </a:effectLst>
        </p:spPr>
      </p:pic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534" y="909309"/>
            <a:ext cx="3985146" cy="1510632"/>
          </a:xfrm>
          <a:effectLst>
            <a:softEdge rad="31750"/>
          </a:effectLst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5511"/>
          </a:xfrm>
        </p:spPr>
        <p:txBody>
          <a:bodyPr anchor="t">
            <a:noAutofit/>
          </a:bodyPr>
          <a:lstStyle/>
          <a:p>
            <a:pPr algn="ctr"/>
            <a:r>
              <a:rPr lang="hr-HR" sz="3600" dirty="0" smtClean="0">
                <a:solidFill>
                  <a:schemeClr val="bg2">
                    <a:lumMod val="50000"/>
                  </a:schemeClr>
                </a:solidFill>
                <a:effectLst/>
                <a:latin typeface="Ariel"/>
              </a:rPr>
              <a:t>Knjižnica Augusta Cesarca, Ravnice</a:t>
            </a:r>
            <a:endParaRPr lang="hr-HR" sz="3600" dirty="0">
              <a:solidFill>
                <a:schemeClr val="bg2">
                  <a:lumMod val="50000"/>
                </a:schemeClr>
              </a:solidFill>
              <a:effectLst/>
              <a:latin typeface="Ariel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423079" y="1306285"/>
            <a:ext cx="39442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el"/>
              </a:rPr>
              <a:t>Nacionaln</a:t>
            </a:r>
            <a:r>
              <a:rPr lang="hr-HR" sz="3200" b="1" dirty="0" smtClean="0">
                <a:latin typeface="Ariel"/>
              </a:rPr>
              <a:t>a </a:t>
            </a:r>
            <a:r>
              <a:rPr lang="en-US" sz="3200" b="1" dirty="0" err="1" smtClean="0">
                <a:latin typeface="Ariel"/>
              </a:rPr>
              <a:t>kampanj</a:t>
            </a:r>
            <a:r>
              <a:rPr lang="hr-HR" sz="3200" b="1" dirty="0" smtClean="0">
                <a:latin typeface="Ariel"/>
              </a:rPr>
              <a:t>a</a:t>
            </a:r>
            <a:r>
              <a:rPr lang="en-US" sz="3200" b="1" dirty="0" smtClean="0">
                <a:latin typeface="Ariel"/>
              </a:rPr>
              <a:t> </a:t>
            </a:r>
            <a:r>
              <a:rPr lang="en-US" sz="3200" b="1" dirty="0" err="1">
                <a:latin typeface="Ariel"/>
              </a:rPr>
              <a:t>za</a:t>
            </a:r>
            <a:r>
              <a:rPr lang="en-US" sz="3200" b="1" dirty="0">
                <a:latin typeface="Ariel"/>
              </a:rPr>
              <a:t> </a:t>
            </a:r>
            <a:r>
              <a:rPr lang="en-US" sz="3200" b="1" dirty="0" err="1">
                <a:latin typeface="Ariel"/>
              </a:rPr>
              <a:t>poticanje</a:t>
            </a:r>
            <a:r>
              <a:rPr lang="en-US" sz="3200" b="1" dirty="0">
                <a:latin typeface="Ariel"/>
              </a:rPr>
              <a:t> </a:t>
            </a:r>
            <a:r>
              <a:rPr lang="en-US" sz="3200" b="1" dirty="0" err="1">
                <a:latin typeface="Ariel"/>
              </a:rPr>
              <a:t>čitanja</a:t>
            </a:r>
            <a:r>
              <a:rPr lang="en-US" sz="3200" b="1" dirty="0">
                <a:latin typeface="Ariel"/>
              </a:rPr>
              <a:t> od </a:t>
            </a:r>
            <a:r>
              <a:rPr lang="en-US" sz="3200" b="1" dirty="0" err="1">
                <a:latin typeface="Ariel"/>
              </a:rPr>
              <a:t>najranije</a:t>
            </a:r>
            <a:r>
              <a:rPr lang="en-US" sz="3200" b="1" dirty="0">
                <a:latin typeface="Ariel"/>
              </a:rPr>
              <a:t> </a:t>
            </a:r>
            <a:r>
              <a:rPr lang="en-US" sz="3200" b="1" dirty="0" err="1">
                <a:latin typeface="Ariel"/>
              </a:rPr>
              <a:t>dobi</a:t>
            </a:r>
            <a:r>
              <a:rPr lang="en-US" sz="3200" b="1" dirty="0">
                <a:latin typeface="Ariel"/>
              </a:rPr>
              <a:t> </a:t>
            </a:r>
            <a:endParaRPr lang="hr-HR" sz="3200" b="1" dirty="0" smtClean="0">
              <a:latin typeface="Ariel"/>
            </a:endParaRPr>
          </a:p>
          <a:p>
            <a:pPr algn="ctr"/>
            <a:r>
              <a:rPr lang="en-US" sz="3200" b="1" dirty="0" smtClean="0">
                <a:latin typeface="Ariel"/>
              </a:rPr>
              <a:t> "</a:t>
            </a:r>
            <a:r>
              <a:rPr lang="en-US" sz="3200" b="1" dirty="0" err="1">
                <a:latin typeface="Ariel"/>
              </a:rPr>
              <a:t>Čitaj</a:t>
            </a:r>
            <a:r>
              <a:rPr lang="en-US" sz="3200" b="1" dirty="0">
                <a:latin typeface="Ariel"/>
              </a:rPr>
              <a:t> mi</a:t>
            </a:r>
            <a:r>
              <a:rPr lang="en-US" sz="3200" b="1" dirty="0" smtClean="0">
                <a:latin typeface="Ariel"/>
              </a:rPr>
              <a:t>!</a:t>
            </a:r>
            <a:r>
              <a:rPr lang="hr-HR" sz="3200" b="1" dirty="0" smtClean="0">
                <a:latin typeface="Ariel"/>
              </a:rPr>
              <a:t>”</a:t>
            </a:r>
            <a:r>
              <a:rPr lang="en-US" sz="3200" b="1" dirty="0" smtClean="0">
                <a:latin typeface="Ariel"/>
              </a:rPr>
              <a:t> </a:t>
            </a:r>
            <a:endParaRPr lang="hr-HR" sz="3200" b="1" dirty="0" smtClean="0">
              <a:latin typeface="Ariel"/>
            </a:endParaRPr>
          </a:p>
          <a:p>
            <a:pPr algn="ctr"/>
            <a:r>
              <a:rPr lang="en-US" sz="3200" dirty="0" smtClean="0">
                <a:latin typeface="Ariel"/>
              </a:rPr>
              <a:t>u </a:t>
            </a:r>
            <a:r>
              <a:rPr lang="en-US" sz="3200" dirty="0" err="1">
                <a:latin typeface="Ariel"/>
              </a:rPr>
              <a:t>Klinici</a:t>
            </a:r>
            <a:r>
              <a:rPr lang="en-US" sz="3200" dirty="0">
                <a:latin typeface="Ariel"/>
              </a:rPr>
              <a:t> </a:t>
            </a:r>
            <a:r>
              <a:rPr lang="en-US" sz="3200" dirty="0" err="1">
                <a:latin typeface="Ariel"/>
              </a:rPr>
              <a:t>za</a:t>
            </a:r>
            <a:r>
              <a:rPr lang="en-US" sz="3200" dirty="0">
                <a:latin typeface="Ariel"/>
              </a:rPr>
              <a:t> </a:t>
            </a:r>
            <a:r>
              <a:rPr lang="en-US" sz="3200" dirty="0" err="1">
                <a:latin typeface="Ariel"/>
              </a:rPr>
              <a:t>pedijatriju</a:t>
            </a:r>
            <a:r>
              <a:rPr lang="en-US" sz="3200" dirty="0">
                <a:latin typeface="Ariel"/>
              </a:rPr>
              <a:t> – KBC-a Zagreb</a:t>
            </a:r>
            <a:endParaRPr lang="hr-HR" sz="3200" dirty="0">
              <a:latin typeface="Ariel"/>
            </a:endParaRPr>
          </a:p>
        </p:txBody>
      </p:sp>
    </p:spTree>
    <p:extLst>
      <p:ext uri="{BB962C8B-B14F-4D97-AF65-F5344CB8AC3E}">
        <p14:creationId xmlns:p14="http://schemas.microsoft.com/office/powerpoint/2010/main" val="43707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r"/>
      </p:transition>
    </mc:Choice>
    <mc:Fallback xmlns="">
      <p:transition>
        <p:push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sz="half" idx="1"/>
          </p:nvPr>
        </p:nvSpPr>
        <p:spPr>
          <a:xfrm>
            <a:off x="305466" y="1215293"/>
            <a:ext cx="3377821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hr-HR" sz="3200" b="1" dirty="0" smtClean="0">
                <a:latin typeface="Ariel"/>
              </a:rPr>
              <a:t>Forum za slobodu odgoja</a:t>
            </a:r>
          </a:p>
          <a:p>
            <a:pPr marL="109728" indent="0" algn="ctr">
              <a:buNone/>
            </a:pPr>
            <a:r>
              <a:rPr lang="hr-HR" sz="1100" b="1" dirty="0" smtClean="0">
                <a:latin typeface="Ariel"/>
              </a:rPr>
              <a:t> </a:t>
            </a:r>
          </a:p>
          <a:p>
            <a:pPr marL="109728" indent="0" algn="ctr">
              <a:buNone/>
            </a:pPr>
            <a:r>
              <a:rPr lang="hr-HR" sz="3200" dirty="0" smtClean="0">
                <a:latin typeface="Ariel"/>
              </a:rPr>
              <a:t>„Oboji svijet šarenim bojama tolerancije!”</a:t>
            </a:r>
            <a:endParaRPr lang="hr-HR" sz="3200" dirty="0">
              <a:latin typeface="Ariel"/>
            </a:endParaRP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818" y="2989476"/>
            <a:ext cx="4930936" cy="3188176"/>
          </a:xfrm>
          <a:effectLst>
            <a:softEdge rad="31750"/>
          </a:effectLst>
        </p:spPr>
      </p:pic>
      <p:pic>
        <p:nvPicPr>
          <p:cNvPr id="2051" name="Picture 3" descr="\\10.17.1.4\MrežnaMapa\Informativna\Odjel za djecu i mlade\Alenka Petroševski Novak\DJEČJE KNJIŽNICE I CIVILNO DRUŠTVO\3 Oboji svijet šareno\Izložba - Oboji svijet šarenim bojama tolerancij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8098" y="680837"/>
            <a:ext cx="4078377" cy="185268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33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r"/>
      </p:transition>
    </mc:Choice>
    <mc:Fallback xmlns="">
      <p:transition>
        <p:push dir="r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5243</TotalTime>
  <Words>301</Words>
  <Application>Microsoft Office PowerPoint</Application>
  <PresentationFormat>On-screen Show (4:3)</PresentationFormat>
  <Paragraphs>68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Ariel</vt:lpstr>
      <vt:lpstr>Calibri</vt:lpstr>
      <vt:lpstr>Lucida Sans Unicode</vt:lpstr>
      <vt:lpstr>Verdana</vt:lpstr>
      <vt:lpstr>Wingdings 2</vt:lpstr>
      <vt:lpstr>Wingdings 3</vt:lpstr>
      <vt:lpstr>Gomilanje</vt:lpstr>
      <vt:lpstr>PowerPoint Presentation</vt:lpstr>
      <vt:lpstr>PowerPoint Presentation</vt:lpstr>
      <vt:lpstr>Ciljevi projekata i programa za djecu i mlade</vt:lpstr>
      <vt:lpstr> Knjižnica Augusta Cesarca, Šubićeva </vt:lpstr>
      <vt:lpstr>PowerPoint Presentation</vt:lpstr>
      <vt:lpstr>PowerPoint Presentation</vt:lpstr>
      <vt:lpstr>PowerPoint Presentation</vt:lpstr>
      <vt:lpstr>Knjižnica Augusta Cesarca, Ravnice</vt:lpstr>
      <vt:lpstr>PowerPoint Presentation</vt:lpstr>
      <vt:lpstr>PowerPoint Presentation</vt:lpstr>
      <vt:lpstr>PowerPoint Presentation</vt:lpstr>
      <vt:lpstr>Značaj knjižnice u razvoju civilnog društva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Tomislav Silić</dc:creator>
  <cp:lastModifiedBy>Boris Badurina</cp:lastModifiedBy>
  <cp:revision>1111</cp:revision>
  <cp:lastPrinted>2016-02-25T08:27:08Z</cp:lastPrinted>
  <dcterms:created xsi:type="dcterms:W3CDTF">2015-08-26T18:36:02Z</dcterms:created>
  <dcterms:modified xsi:type="dcterms:W3CDTF">2016-03-21T16:02:21Z</dcterms:modified>
</cp:coreProperties>
</file>