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4"/>
  </p:notesMasterIdLst>
  <p:sldIdLst>
    <p:sldId id="289" r:id="rId2"/>
    <p:sldId id="277" r:id="rId3"/>
    <p:sldId id="280" r:id="rId4"/>
    <p:sldId id="279" r:id="rId5"/>
    <p:sldId id="278" r:id="rId6"/>
    <p:sldId id="286" r:id="rId7"/>
    <p:sldId id="287" r:id="rId8"/>
    <p:sldId id="288" r:id="rId9"/>
    <p:sldId id="290" r:id="rId10"/>
    <p:sldId id="291" r:id="rId11"/>
    <p:sldId id="292" r:id="rId12"/>
    <p:sldId id="293" r:id="rId1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CC0099"/>
    <a:srgbClr val="E929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029" autoAdjust="0"/>
  </p:normalViewPr>
  <p:slideViewPr>
    <p:cSldViewPr>
      <p:cViewPr varScale="1">
        <p:scale>
          <a:sx n="94" d="100"/>
          <a:sy n="94" d="100"/>
        </p:scale>
        <p:origin x="11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6BF5BD-3BE9-4F87-86F1-56A0AF030FFC}" type="datetimeFigureOut">
              <a:rPr lang="hr-HR" smtClean="0"/>
              <a:t>21.3.2016.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4355DA-CD3B-488F-AF39-3BD79BB66E2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07157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Uredite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email">
                <a:alphaModFix amt="5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F496023-A9CA-48DD-BE4C-7C4AECE0CDC1}" type="datetimeFigureOut">
              <a:rPr lang="hr-HR" smtClean="0"/>
              <a:t>21.3.2016.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CF8919-2A2F-41D0-9FF1-C2FFB212211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496023-A9CA-48DD-BE4C-7C4AECE0CDC1}" type="datetimeFigureOut">
              <a:rPr lang="hr-HR" smtClean="0"/>
              <a:t>21.3.2016.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CF8919-2A2F-41D0-9FF1-C2FFB212211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496023-A9CA-48DD-BE4C-7C4AECE0CDC1}" type="datetimeFigureOut">
              <a:rPr lang="hr-HR" smtClean="0"/>
              <a:t>21.3.2016.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CF8919-2A2F-41D0-9FF1-C2FFB212211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496023-A9CA-48DD-BE4C-7C4AECE0CDC1}" type="datetimeFigureOut">
              <a:rPr lang="hr-HR" smtClean="0"/>
              <a:t>21.3.2016.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CF8919-2A2F-41D0-9FF1-C2FFB212211B}" type="slidenum">
              <a:rPr lang="hr-HR" smtClean="0"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496023-A9CA-48DD-BE4C-7C4AECE0CDC1}" type="datetimeFigureOut">
              <a:rPr lang="hr-HR" smtClean="0"/>
              <a:t>21.3.2016.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CF8919-2A2F-41D0-9FF1-C2FFB212211B}" type="slidenum">
              <a:rPr lang="hr-HR" smtClean="0"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496023-A9CA-48DD-BE4C-7C4AECE0CDC1}" type="datetimeFigureOut">
              <a:rPr lang="hr-HR" smtClean="0"/>
              <a:t>21.3.2016.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CF8919-2A2F-41D0-9FF1-C2FFB212211B}" type="slidenum">
              <a:rPr lang="hr-HR" smtClean="0"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496023-A9CA-48DD-BE4C-7C4AECE0CDC1}" type="datetimeFigureOut">
              <a:rPr lang="hr-HR" smtClean="0"/>
              <a:t>21.3.2016.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CF8919-2A2F-41D0-9FF1-C2FFB212211B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496023-A9CA-48DD-BE4C-7C4AECE0CDC1}" type="datetimeFigureOut">
              <a:rPr lang="hr-HR" smtClean="0"/>
              <a:t>21.3.2016.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CF8919-2A2F-41D0-9FF1-C2FFB212211B}" type="slidenum">
              <a:rPr lang="hr-HR" smtClean="0"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496023-A9CA-48DD-BE4C-7C4AECE0CDC1}" type="datetimeFigureOut">
              <a:rPr lang="hr-HR" smtClean="0"/>
              <a:t>21.3.2016.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CF8919-2A2F-41D0-9FF1-C2FFB212211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F496023-A9CA-48DD-BE4C-7C4AECE0CDC1}" type="datetimeFigureOut">
              <a:rPr lang="hr-HR" smtClean="0"/>
              <a:t>21.3.2016.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CF8919-2A2F-41D0-9FF1-C2FFB212211B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Kliknite ikonu da biste dodali  sliku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F496023-A9CA-48DD-BE4C-7C4AECE0CDC1}" type="datetimeFigureOut">
              <a:rPr lang="hr-HR" smtClean="0"/>
              <a:t>21.3.2016.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CF8919-2A2F-41D0-9FF1-C2FFB212211B}" type="slidenum">
              <a:rPr lang="hr-HR" smtClean="0"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F496023-A9CA-48DD-BE4C-7C4AECE0CDC1}" type="datetimeFigureOut">
              <a:rPr lang="hr-HR" smtClean="0"/>
              <a:t>21.3.2016.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2CF8919-2A2F-41D0-9FF1-C2FFB212211B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hr-HR" sz="4000" dirty="0" smtClean="0">
                <a:latin typeface="Arial" pitchFamily="34" charset="0"/>
                <a:cs typeface="Arial" pitchFamily="34" charset="0"/>
              </a:rPr>
              <a:t>Besplatna pomoć u učenju – primjer društveno angažiranog djelovanja Knjižnice S. S. Kranjčevića</a:t>
            </a:r>
          </a:p>
          <a:p>
            <a:pPr marL="0" indent="0" algn="ctr">
              <a:buNone/>
            </a:pPr>
            <a:endParaRPr lang="hr-HR" sz="2000" dirty="0" smtClean="0"/>
          </a:p>
          <a:p>
            <a:pPr marL="0" indent="0" algn="ctr">
              <a:buNone/>
            </a:pPr>
            <a:endParaRPr lang="hr-HR" sz="2000" dirty="0"/>
          </a:p>
          <a:p>
            <a:pPr marL="0" indent="0" algn="ctr">
              <a:buNone/>
            </a:pPr>
            <a:r>
              <a:rPr lang="hr-HR" sz="2000" dirty="0" smtClean="0"/>
              <a:t>                                                              </a:t>
            </a:r>
          </a:p>
          <a:p>
            <a:pPr marL="0" indent="0" algn="ctr">
              <a:buNone/>
            </a:pPr>
            <a:r>
              <a:rPr lang="hr-HR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1800" dirty="0" smtClean="0">
                <a:latin typeface="Arial" pitchFamily="34" charset="0"/>
                <a:cs typeface="Arial" pitchFamily="34" charset="0"/>
              </a:rPr>
              <a:t>                                               Petra </a:t>
            </a:r>
            <a:r>
              <a:rPr lang="hr-HR" sz="1800" dirty="0" err="1" smtClean="0">
                <a:latin typeface="Arial" pitchFamily="34" charset="0"/>
                <a:cs typeface="Arial" pitchFamily="34" charset="0"/>
              </a:rPr>
              <a:t>Dolanjski</a:t>
            </a:r>
            <a:r>
              <a:rPr lang="hr-HR" sz="1800" dirty="0" smtClean="0">
                <a:latin typeface="Arial" pitchFamily="34" charset="0"/>
                <a:cs typeface="Arial" pitchFamily="34" charset="0"/>
              </a:rPr>
              <a:t>, Knjižnica S. S. Kranjčevića, </a:t>
            </a:r>
            <a:r>
              <a:rPr lang="hr-HR" sz="1800" dirty="0" err="1" smtClean="0">
                <a:latin typeface="Arial" pitchFamily="34" charset="0"/>
                <a:cs typeface="Arial" pitchFamily="34" charset="0"/>
              </a:rPr>
              <a:t>Kgz</a:t>
            </a:r>
            <a:endParaRPr lang="hr-HR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hr-HR" sz="2000" dirty="0" smtClean="0"/>
              <a:t>                                                                                          </a:t>
            </a:r>
          </a:p>
          <a:p>
            <a:pPr marL="0" indent="0" algn="ctr">
              <a:buNone/>
            </a:pPr>
            <a:r>
              <a:rPr lang="hr-HR" sz="2000" dirty="0"/>
              <a:t> </a:t>
            </a:r>
            <a:r>
              <a:rPr lang="hr-HR" sz="2000" dirty="0" smtClean="0"/>
              <a:t>                                                                                        </a:t>
            </a:r>
            <a:endParaRPr lang="hr-HR" sz="2000" dirty="0"/>
          </a:p>
          <a:p>
            <a:pPr marL="0" indent="0" algn="r">
              <a:buNone/>
            </a:pPr>
            <a:endParaRPr lang="hr-HR" sz="2000" dirty="0" smtClean="0"/>
          </a:p>
          <a:p>
            <a:pPr marL="0" indent="0" algn="r">
              <a:buNone/>
            </a:pPr>
            <a:endParaRPr lang="hr-HR" sz="2000" dirty="0"/>
          </a:p>
          <a:p>
            <a:pPr marL="0" indent="0" algn="r">
              <a:buNone/>
            </a:pPr>
            <a:endParaRPr lang="hr-HR" sz="2000" dirty="0" smtClean="0"/>
          </a:p>
        </p:txBody>
      </p:sp>
      <p:sp>
        <p:nvSpPr>
          <p:cNvPr id="4" name="TekstniOkvir 3"/>
          <p:cNvSpPr txBox="1"/>
          <p:nvPr/>
        </p:nvSpPr>
        <p:spPr>
          <a:xfrm>
            <a:off x="2915816" y="5517232"/>
            <a:ext cx="60486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>
                <a:latin typeface="Arial" pitchFamily="34" charset="0"/>
                <a:cs typeface="Arial" pitchFamily="34" charset="0"/>
              </a:rPr>
              <a:t>Stručni skup „Dječje knjižnice i civilno društvo”, </a:t>
            </a:r>
          </a:p>
          <a:p>
            <a:r>
              <a:rPr lang="hr-HR" sz="1600" dirty="0">
                <a:latin typeface="Arial" pitchFamily="34" charset="0"/>
                <a:cs typeface="Arial" pitchFamily="34" charset="0"/>
              </a:rPr>
              <a:t>Hrvatsko knjižničarsko </a:t>
            </a:r>
            <a:r>
              <a:rPr lang="hr-HR" sz="1600" dirty="0" smtClean="0">
                <a:latin typeface="Arial" pitchFamily="34" charset="0"/>
                <a:cs typeface="Arial" pitchFamily="34" charset="0"/>
              </a:rPr>
              <a:t>društvo – Komisija </a:t>
            </a:r>
            <a:r>
              <a:rPr lang="hr-HR" sz="1600" dirty="0">
                <a:latin typeface="Arial" pitchFamily="34" charset="0"/>
                <a:cs typeface="Arial" pitchFamily="34" charset="0"/>
              </a:rPr>
              <a:t>za knjižnične usluge za djecu i mladež i Knjižnice grada </a:t>
            </a:r>
            <a:r>
              <a:rPr lang="hr-HR" sz="1600" dirty="0" smtClean="0">
                <a:latin typeface="Arial" pitchFamily="34" charset="0"/>
                <a:cs typeface="Arial" pitchFamily="34" charset="0"/>
              </a:rPr>
              <a:t>Zagreba </a:t>
            </a:r>
            <a:r>
              <a:rPr lang="hr-HR" sz="1600" smtClean="0">
                <a:latin typeface="Arial" pitchFamily="34" charset="0"/>
                <a:cs typeface="Arial" pitchFamily="34" charset="0"/>
              </a:rPr>
              <a:t>– Knjižnica </a:t>
            </a:r>
            <a:r>
              <a:rPr lang="hr-HR" sz="1600" dirty="0" err="1" smtClean="0">
                <a:latin typeface="Arial" pitchFamily="34" charset="0"/>
                <a:cs typeface="Arial" pitchFamily="34" charset="0"/>
              </a:rPr>
              <a:t>Medveščak</a:t>
            </a:r>
            <a:r>
              <a:rPr lang="hr-HR" sz="16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hr-HR" sz="1600" dirty="0" err="1">
                <a:latin typeface="Arial" pitchFamily="34" charset="0"/>
                <a:cs typeface="Arial" pitchFamily="34" charset="0"/>
              </a:rPr>
              <a:t>Kgz</a:t>
            </a:r>
            <a:r>
              <a:rPr lang="hr-HR" sz="1600" dirty="0">
                <a:latin typeface="Arial" pitchFamily="34" charset="0"/>
                <a:cs typeface="Arial" pitchFamily="34" charset="0"/>
              </a:rPr>
              <a:t>, 18. 3. </a:t>
            </a:r>
            <a:r>
              <a:rPr lang="hr-HR" sz="1600" dirty="0" smtClean="0">
                <a:latin typeface="Arial" pitchFamily="34" charset="0"/>
                <a:cs typeface="Arial" pitchFamily="34" charset="0"/>
              </a:rPr>
              <a:t>2016.</a:t>
            </a:r>
          </a:p>
        </p:txBody>
      </p:sp>
    </p:spTree>
    <p:extLst>
      <p:ext uri="{BB962C8B-B14F-4D97-AF65-F5344CB8AC3E}">
        <p14:creationId xmlns:p14="http://schemas.microsoft.com/office/powerpoint/2010/main" val="184073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suradnja s </a:t>
            </a:r>
            <a:r>
              <a:rPr lang="hr-HR" dirty="0" err="1" smtClean="0">
                <a:latin typeface="Arial" pitchFamily="34" charset="0"/>
                <a:cs typeface="Arial" pitchFamily="34" charset="0"/>
              </a:rPr>
              <a:t>Caritasom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, filijala </a:t>
            </a:r>
            <a:r>
              <a:rPr lang="hr-HR" dirty="0" err="1" smtClean="0">
                <a:latin typeface="Arial" pitchFamily="34" charset="0"/>
                <a:cs typeface="Arial" pitchFamily="34" charset="0"/>
              </a:rPr>
              <a:t>bl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. Augustina Kažotića (Peščenica) – podrška u učenju ranjivim skupinama djece</a:t>
            </a:r>
          </a:p>
          <a:p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latin typeface="Arial" pitchFamily="34" charset="0"/>
                <a:cs typeface="Arial" pitchFamily="34" charset="0"/>
              </a:rPr>
              <a:t>Suradnja s civilnim društvom</a:t>
            </a:r>
            <a:endParaRPr lang="hr-HR" dirty="0"/>
          </a:p>
        </p:txBody>
      </p:sp>
      <p:pic>
        <p:nvPicPr>
          <p:cNvPr id="4" name="Rezervirano mjesto sadržaja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3568" y="3854167"/>
            <a:ext cx="1887092" cy="1887092"/>
          </a:xfrm>
          <a:prstGeom prst="rect">
            <a:avLst/>
          </a:prstGeom>
        </p:spPr>
      </p:pic>
      <p:sp>
        <p:nvSpPr>
          <p:cNvPr id="5" name="Strelica lijevo-desno 6"/>
          <p:cNvSpPr/>
          <p:nvPr/>
        </p:nvSpPr>
        <p:spPr>
          <a:xfrm>
            <a:off x="3491880" y="4885333"/>
            <a:ext cx="1800200" cy="2880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6" name="Picture 2" descr="C:\Users\pdolanjski\AppData\Local\Microsoft\Windows\Temporary Internet Files\Content.IE5\979MJ3ZS\16255597-silhouettes-main-ob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84968" y="3882651"/>
            <a:ext cx="2016224" cy="2125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681225" y="4089827"/>
            <a:ext cx="36375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dirty="0" smtClean="0">
                <a:latin typeface="Arial" pitchFamily="34" charset="0"/>
                <a:cs typeface="Arial" pitchFamily="34" charset="0"/>
              </a:rPr>
              <a:t>Knjižnica kao mjesto </a:t>
            </a:r>
            <a:r>
              <a:rPr lang="hr-HR" sz="2000" dirty="0" err="1" smtClean="0">
                <a:latin typeface="Arial" pitchFamily="34" charset="0"/>
                <a:cs typeface="Arial" pitchFamily="34" charset="0"/>
              </a:rPr>
              <a:t>inkluzije</a:t>
            </a:r>
            <a:r>
              <a:rPr lang="hr-HR" sz="2000" dirty="0" smtClean="0">
                <a:latin typeface="Arial" pitchFamily="34" charset="0"/>
                <a:cs typeface="Arial" pitchFamily="34" charset="0"/>
              </a:rPr>
              <a:t> i</a:t>
            </a:r>
          </a:p>
          <a:p>
            <a:pPr algn="ctr"/>
            <a:r>
              <a:rPr lang="hr-HR" sz="2000" dirty="0" smtClean="0">
                <a:latin typeface="Arial" pitchFamily="34" charset="0"/>
                <a:cs typeface="Arial" pitchFamily="34" charset="0"/>
              </a:rPr>
              <a:t> integracije u društvo.</a:t>
            </a:r>
            <a:endParaRPr lang="hr-HR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18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Ciljevi </a:t>
            </a:r>
            <a:r>
              <a:rPr lang="hr-HR" dirty="0">
                <a:latin typeface="Arial" pitchFamily="34" charset="0"/>
                <a:cs typeface="Arial" pitchFamily="34" charset="0"/>
              </a:rPr>
              <a:t>ovakvog djelovanja: </a:t>
            </a: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pružiti </a:t>
            </a:r>
            <a:r>
              <a:rPr lang="hr-HR" dirty="0">
                <a:latin typeface="Arial" pitchFamily="34" charset="0"/>
                <a:cs typeface="Arial" pitchFamily="34" charset="0"/>
              </a:rPr>
              <a:t>usluge lokalnoj zajednici koje su im iz brojnih razloga (ekonomskih, socijalnih i dr.) teško dostupne ili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nedostupne;</a:t>
            </a:r>
          </a:p>
          <a:p>
            <a:pPr>
              <a:buFontTx/>
              <a:buChar char="-"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naglasiti </a:t>
            </a:r>
            <a:r>
              <a:rPr lang="hr-HR" dirty="0">
                <a:latin typeface="Arial" pitchFamily="34" charset="0"/>
                <a:cs typeface="Arial" pitchFamily="34" charset="0"/>
              </a:rPr>
              <a:t>društvenu odgovornost temeljenu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na individualnom i kolektivnom djelovanju;</a:t>
            </a:r>
          </a:p>
          <a:p>
            <a:pPr>
              <a:buFontTx/>
              <a:buChar char="-"/>
            </a:pPr>
            <a:r>
              <a:rPr lang="hr-HR" dirty="0">
                <a:latin typeface="Arial" pitchFamily="34" charset="0"/>
                <a:cs typeface="Arial" pitchFamily="34" charset="0"/>
              </a:rPr>
              <a:t>p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otaknuti osjećaj solidarnosti i povezanosti;</a:t>
            </a:r>
          </a:p>
          <a:p>
            <a:pPr>
              <a:buFontTx/>
              <a:buChar char="-"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širiti </a:t>
            </a:r>
            <a:r>
              <a:rPr lang="hr-HR" dirty="0">
                <a:latin typeface="Arial" pitchFamily="34" charset="0"/>
                <a:cs typeface="Arial" pitchFamily="34" charset="0"/>
              </a:rPr>
              <a:t>i propitivati granice djelovanja knjižnice korištenjem različitih strategija i metoda koje mogu ponuditi odgovore na aktualne društvene probleme te pridonijeti razvoju zajednice u kojoj knjižnica djeluje.</a:t>
            </a:r>
          </a:p>
          <a:p>
            <a:pPr marL="0" indent="0"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Zaključak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94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r-HR" sz="40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hr-HR" sz="4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hr-HR" sz="4000" dirty="0" smtClean="0">
                <a:latin typeface="Arial" pitchFamily="34" charset="0"/>
                <a:cs typeface="Arial" pitchFamily="34" charset="0"/>
              </a:rPr>
              <a:t>Hvala na pažnji!</a:t>
            </a:r>
          </a:p>
          <a:p>
            <a:endParaRPr lang="hr-HR" dirty="0"/>
          </a:p>
          <a:p>
            <a:pPr marL="0" indent="0" algn="ctr">
              <a:buNone/>
            </a:pPr>
            <a:r>
              <a:rPr lang="hr-HR" dirty="0" smtClean="0"/>
              <a:t> </a:t>
            </a:r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dirty="0" err="1" smtClean="0"/>
              <a:t>petra.dolanjski</a:t>
            </a:r>
            <a:r>
              <a:rPr lang="hr-HR" dirty="0" smtClean="0"/>
              <a:t>@</a:t>
            </a:r>
            <a:r>
              <a:rPr lang="hr-HR" dirty="0" err="1" smtClean="0"/>
              <a:t>kgz.hr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2952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zervirano mjesto sadržaja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8" name="Strelica udesno 7"/>
          <p:cNvSpPr/>
          <p:nvPr/>
        </p:nvSpPr>
        <p:spPr>
          <a:xfrm>
            <a:off x="2722153" y="2060848"/>
            <a:ext cx="20882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9" name="Slika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7317" y="980728"/>
            <a:ext cx="7274426" cy="4853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701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72407" y="1481138"/>
            <a:ext cx="3399186" cy="4525962"/>
          </a:xfr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4000" dirty="0" smtClean="0">
                <a:latin typeface="Arial" pitchFamily="34" charset="0"/>
                <a:cs typeface="Arial" pitchFamily="34" charset="0"/>
              </a:rPr>
              <a:t>Djelovanje za društvene promjene</a:t>
            </a:r>
            <a:endParaRPr lang="hr-HR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09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Rezervirano mjesto sadržaja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72200" y="2327206"/>
            <a:ext cx="2032000" cy="2159000"/>
          </a:xfr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93204" y="40466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hr-HR" sz="4000" dirty="0" smtClean="0">
                <a:latin typeface="Arial" pitchFamily="34" charset="0"/>
                <a:cs typeface="Arial" pitchFamily="34" charset="0"/>
              </a:rPr>
              <a:t>Knjižnica kao mjesto izgradnje vještina i znanja</a:t>
            </a:r>
            <a:endParaRPr lang="hr-HR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Slika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3568" y="2132856"/>
            <a:ext cx="2304256" cy="2304256"/>
          </a:xfrm>
          <a:prstGeom prst="rect">
            <a:avLst/>
          </a:prstGeom>
        </p:spPr>
      </p:pic>
      <p:sp>
        <p:nvSpPr>
          <p:cNvPr id="12" name="Strelica lijevo-desno 11"/>
          <p:cNvSpPr/>
          <p:nvPr/>
        </p:nvSpPr>
        <p:spPr>
          <a:xfrm>
            <a:off x="3203848" y="3068960"/>
            <a:ext cx="2808312" cy="648072"/>
          </a:xfrm>
          <a:prstGeom prst="left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53657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000" dirty="0" smtClean="0">
                <a:latin typeface="Arial" pitchFamily="34" charset="0"/>
                <a:cs typeface="Arial" pitchFamily="34" charset="0"/>
              </a:rPr>
              <a:t>Knjižnica kao laboratorij</a:t>
            </a:r>
            <a:endParaRPr lang="hr-HR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9872" y="3281223"/>
            <a:ext cx="2088232" cy="1872208"/>
          </a:xfrm>
          <a:prstGeom prst="rect">
            <a:avLst/>
          </a:prstGeom>
        </p:spPr>
      </p:pic>
      <p:sp>
        <p:nvSpPr>
          <p:cNvPr id="5" name="Strelica gore-dolje 4"/>
          <p:cNvSpPr/>
          <p:nvPr/>
        </p:nvSpPr>
        <p:spPr>
          <a:xfrm>
            <a:off x="4373978" y="2187080"/>
            <a:ext cx="180020" cy="989184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TekstniOkvir 6"/>
          <p:cNvSpPr txBox="1"/>
          <p:nvPr/>
        </p:nvSpPr>
        <p:spPr>
          <a:xfrm>
            <a:off x="2310498" y="1609104"/>
            <a:ext cx="4414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400" dirty="0">
                <a:latin typeface="Arial" pitchFamily="34" charset="0"/>
                <a:cs typeface="Arial" pitchFamily="34" charset="0"/>
              </a:rPr>
              <a:t>u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mjetnost  filozofija  sociologija</a:t>
            </a:r>
            <a:endParaRPr lang="hr-H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Strelica lijevo-desno 10"/>
          <p:cNvSpPr/>
          <p:nvPr/>
        </p:nvSpPr>
        <p:spPr>
          <a:xfrm>
            <a:off x="5508104" y="3450866"/>
            <a:ext cx="1026114" cy="12215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6" name="Strelica lijevo-desno 15"/>
          <p:cNvSpPr/>
          <p:nvPr/>
        </p:nvSpPr>
        <p:spPr>
          <a:xfrm>
            <a:off x="5539978" y="4178029"/>
            <a:ext cx="1020213" cy="17567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8" name="TekstniOkvir 17"/>
          <p:cNvSpPr txBox="1"/>
          <p:nvPr/>
        </p:nvSpPr>
        <p:spPr>
          <a:xfrm>
            <a:off x="6611777" y="3282346"/>
            <a:ext cx="164019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400" dirty="0" smtClean="0">
                <a:latin typeface="Arial" pitchFamily="34" charset="0"/>
                <a:cs typeface="Arial" pitchFamily="34" charset="0"/>
              </a:rPr>
              <a:t>pravo</a:t>
            </a:r>
          </a:p>
          <a:p>
            <a:endParaRPr lang="hr-H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hr-HR" sz="2400" dirty="0" smtClean="0">
                <a:latin typeface="Arial" pitchFamily="34" charset="0"/>
                <a:cs typeface="Arial" pitchFamily="34" charset="0"/>
              </a:rPr>
              <a:t>arhitektura</a:t>
            </a:r>
          </a:p>
          <a:p>
            <a:endParaRPr lang="hr-H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hr-HR" sz="2400" dirty="0" smtClean="0">
                <a:latin typeface="Arial" pitchFamily="34" charset="0"/>
                <a:cs typeface="Arial" pitchFamily="34" charset="0"/>
              </a:rPr>
              <a:t>ekonomija</a:t>
            </a:r>
            <a:endParaRPr lang="hr-H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Strelica gore-dolje 18"/>
          <p:cNvSpPr/>
          <p:nvPr/>
        </p:nvSpPr>
        <p:spPr>
          <a:xfrm>
            <a:off x="3494442" y="5221338"/>
            <a:ext cx="213461" cy="88676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0" name="Strelica gore-dolje 19"/>
          <p:cNvSpPr/>
          <p:nvPr/>
        </p:nvSpPr>
        <p:spPr>
          <a:xfrm>
            <a:off x="4425348" y="5198971"/>
            <a:ext cx="188747" cy="90913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1" name="Strelica gore-dolje 20"/>
          <p:cNvSpPr/>
          <p:nvPr/>
        </p:nvSpPr>
        <p:spPr>
          <a:xfrm>
            <a:off x="5292080" y="5221338"/>
            <a:ext cx="180020" cy="88676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2" name="TekstniOkvir 21"/>
          <p:cNvSpPr txBox="1"/>
          <p:nvPr/>
        </p:nvSpPr>
        <p:spPr>
          <a:xfrm>
            <a:off x="2793521" y="6108104"/>
            <a:ext cx="3810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>
                <a:latin typeface="Arial" pitchFamily="34" charset="0"/>
                <a:cs typeface="Arial" pitchFamily="34" charset="0"/>
              </a:rPr>
              <a:t>politika povijest psihologija    </a:t>
            </a:r>
            <a:endParaRPr lang="hr-H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Strelica lijevo-desno 22"/>
          <p:cNvSpPr/>
          <p:nvPr/>
        </p:nvSpPr>
        <p:spPr>
          <a:xfrm>
            <a:off x="2329882" y="3501008"/>
            <a:ext cx="1113592" cy="14401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4" name="Strelica lijevo-desno 23"/>
          <p:cNvSpPr/>
          <p:nvPr/>
        </p:nvSpPr>
        <p:spPr>
          <a:xfrm>
            <a:off x="2315904" y="4217327"/>
            <a:ext cx="1113098" cy="14401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5" name="Strelica lijevo-desno 24"/>
          <p:cNvSpPr/>
          <p:nvPr/>
        </p:nvSpPr>
        <p:spPr>
          <a:xfrm>
            <a:off x="2279561" y="4970549"/>
            <a:ext cx="1149441" cy="1810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6" name="TekstniOkvir 25"/>
          <p:cNvSpPr txBox="1"/>
          <p:nvPr/>
        </p:nvSpPr>
        <p:spPr>
          <a:xfrm>
            <a:off x="253525" y="3296371"/>
            <a:ext cx="205697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 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antropologija</a:t>
            </a:r>
          </a:p>
          <a:p>
            <a:endParaRPr lang="hr-HR" sz="2400" dirty="0">
              <a:latin typeface="Arial" pitchFamily="34" charset="0"/>
              <a:cs typeface="Arial" pitchFamily="34" charset="0"/>
            </a:endParaRPr>
          </a:p>
          <a:p>
            <a:r>
              <a:rPr lang="hr-HR" sz="2400" dirty="0" smtClean="0">
                <a:latin typeface="Arial" pitchFamily="34" charset="0"/>
                <a:cs typeface="Arial" pitchFamily="34" charset="0"/>
              </a:rPr>
              <a:t> rodni studiji</a:t>
            </a:r>
          </a:p>
          <a:p>
            <a:endParaRPr lang="hr-HR" sz="2400" dirty="0">
              <a:latin typeface="Arial" pitchFamily="34" charset="0"/>
              <a:cs typeface="Arial" pitchFamily="34" charset="0"/>
            </a:endParaRPr>
          </a:p>
          <a:p>
            <a:r>
              <a:rPr lang="hr-HR" sz="2400" dirty="0" smtClean="0">
                <a:latin typeface="Arial" pitchFamily="34" charset="0"/>
                <a:cs typeface="Arial" pitchFamily="34" charset="0"/>
              </a:rPr>
              <a:t> ekologija</a:t>
            </a:r>
            <a:endParaRPr lang="hr-H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Strelica gore-dolje 4"/>
          <p:cNvSpPr/>
          <p:nvPr/>
        </p:nvSpPr>
        <p:spPr>
          <a:xfrm>
            <a:off x="5359958" y="2219543"/>
            <a:ext cx="180020" cy="989184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9" name="Strelica gore-dolje 4"/>
          <p:cNvSpPr/>
          <p:nvPr/>
        </p:nvSpPr>
        <p:spPr>
          <a:xfrm>
            <a:off x="3429002" y="2187080"/>
            <a:ext cx="180020" cy="989184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2" name="Strelica lijevo-desno 15"/>
          <p:cNvSpPr/>
          <p:nvPr/>
        </p:nvSpPr>
        <p:spPr>
          <a:xfrm>
            <a:off x="5539979" y="4946754"/>
            <a:ext cx="1071798" cy="20667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79783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8" y="2913732"/>
            <a:ext cx="1831791" cy="1831791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056" y="47667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hr-HR" sz="4000" dirty="0" smtClean="0">
                <a:latin typeface="Arial" pitchFamily="34" charset="0"/>
                <a:cs typeface="Arial" pitchFamily="34" charset="0"/>
              </a:rPr>
              <a:t>Primjeri društveno angažiranog djelovanja Knjižnice S. S. Kranjčevića</a:t>
            </a:r>
            <a:endParaRPr lang="hr-HR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59810" y="3190173"/>
            <a:ext cx="2714160" cy="880268"/>
          </a:xfrm>
          <a:prstGeom prst="rect">
            <a:avLst/>
          </a:prstGeom>
        </p:spPr>
      </p:pic>
      <p:pic>
        <p:nvPicPr>
          <p:cNvPr id="1026" name="Picture 2" descr="http://www.oris.hr/files/g/1-258/540x360-9/00_hitnaA_pozivnica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40673" y="3004247"/>
            <a:ext cx="2671478" cy="1780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upogoni.org/wp/wp-content/uploads/2011/11/9FP_00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99462" y="2853849"/>
            <a:ext cx="1951559" cy="1951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076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8714" y="2276872"/>
            <a:ext cx="3822171" cy="2866628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000" dirty="0" smtClean="0">
                <a:latin typeface="Arial" pitchFamily="34" charset="0"/>
                <a:cs typeface="Arial" pitchFamily="34" charset="0"/>
              </a:rPr>
              <a:t>Besplatna pomoć u učenju</a:t>
            </a:r>
            <a:endParaRPr lang="hr-HR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90578" y="2276872"/>
            <a:ext cx="1612478" cy="286662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3527" y="5517232"/>
            <a:ext cx="91550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400" dirty="0" smtClean="0">
                <a:latin typeface="Arial" pitchFamily="34" charset="0"/>
                <a:cs typeface="Arial" pitchFamily="34" charset="0"/>
              </a:rPr>
              <a:t>U razdoblju od 15. 11. 2014. do 31. 12. 2015. sedmero volontera</a:t>
            </a:r>
          </a:p>
          <a:p>
            <a:r>
              <a:rPr lang="hr-HR" sz="2400" dirty="0" smtClean="0">
                <a:latin typeface="Arial" pitchFamily="34" charset="0"/>
                <a:cs typeface="Arial" pitchFamily="34" charset="0"/>
              </a:rPr>
              <a:t>                         održalo je 460 sati besplatne pomoći u učenju.</a:t>
            </a:r>
            <a:endParaRPr lang="hr-HR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32608" y="2283652"/>
            <a:ext cx="4211393" cy="2859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77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>
                <a:latin typeface="Arial" pitchFamily="34" charset="0"/>
                <a:cs typeface="Arial" pitchFamily="34" charset="0"/>
              </a:rPr>
              <a:t>i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ndividualni pristup: jedan volonter – jedan učenik</a:t>
            </a:r>
          </a:p>
          <a:p>
            <a:r>
              <a:rPr lang="hr-HR" sz="2800" dirty="0">
                <a:latin typeface="Arial" pitchFamily="34" charset="0"/>
                <a:cs typeface="Arial" pitchFamily="34" charset="0"/>
              </a:rPr>
              <a:t>u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čenje u grupama uz podršku volontera</a:t>
            </a:r>
          </a:p>
          <a:p>
            <a:endParaRPr lang="hr-HR" sz="2800" dirty="0">
              <a:latin typeface="Arial" pitchFamily="34" charset="0"/>
              <a:cs typeface="Arial" pitchFamily="34" charset="0"/>
            </a:endParaRPr>
          </a:p>
          <a:p>
            <a:endParaRPr lang="hr-HR" sz="2800" dirty="0" smtClean="0">
              <a:latin typeface="Arial" pitchFamily="34" charset="0"/>
              <a:cs typeface="Arial" pitchFamily="34" charset="0"/>
            </a:endParaRPr>
          </a:p>
          <a:p>
            <a:endParaRPr lang="hr-HR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hr-HR" sz="2800" dirty="0">
                <a:latin typeface="Arial" pitchFamily="34" charset="0"/>
                <a:cs typeface="Arial" pitchFamily="34" charset="0"/>
              </a:rPr>
              <a:t>s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amostalne grupe za učenje</a:t>
            </a:r>
            <a:endParaRPr lang="hr-H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Down Arrow 3"/>
          <p:cNvSpPr/>
          <p:nvPr/>
        </p:nvSpPr>
        <p:spPr>
          <a:xfrm>
            <a:off x="2146554" y="2996952"/>
            <a:ext cx="504056" cy="12961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2050" name="Picture 2" descr="C:\Users\pdolanjski\AppData\Local\Microsoft\Windows\Temporary Internet Files\Content.IE5\BE1SOILN\20160316_11514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67559" y="4725144"/>
            <a:ext cx="3791743" cy="2132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174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endParaRPr lang="hr-HR" sz="2800" dirty="0" smtClean="0">
              <a:latin typeface="Arial" pitchFamily="34" charset="0"/>
              <a:cs typeface="Arial" pitchFamily="34" charset="0"/>
            </a:endParaRPr>
          </a:p>
          <a:p>
            <a:endParaRPr lang="hr-HR" sz="2800" dirty="0">
              <a:latin typeface="Arial" pitchFamily="34" charset="0"/>
              <a:cs typeface="Arial" pitchFamily="34" charset="0"/>
            </a:endParaRPr>
          </a:p>
          <a:p>
            <a:endParaRPr lang="hr-HR" sz="2800" dirty="0" smtClean="0">
              <a:latin typeface="Arial" pitchFamily="34" charset="0"/>
              <a:cs typeface="Arial" pitchFamily="34" charset="0"/>
            </a:endParaRPr>
          </a:p>
          <a:p>
            <a:endParaRPr lang="hr-HR" sz="2800" dirty="0">
              <a:latin typeface="Arial" pitchFamily="34" charset="0"/>
              <a:cs typeface="Arial" pitchFamily="34" charset="0"/>
            </a:endParaRPr>
          </a:p>
          <a:p>
            <a:endParaRPr lang="hr-HR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produbljivanje ekonomskih i drugih           nejednakosti              siromaštvo i socijalna isključenost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29732"/>
            <a:ext cx="8229600" cy="1143000"/>
          </a:xfrm>
        </p:spPr>
        <p:txBody>
          <a:bodyPr>
            <a:normAutofit/>
          </a:bodyPr>
          <a:lstStyle/>
          <a:p>
            <a:endParaRPr lang="hr-HR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2989529" y="4437112"/>
            <a:ext cx="122413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5425" y="1448776"/>
            <a:ext cx="2233953" cy="223395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601597" y="2318028"/>
            <a:ext cx="54264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400" dirty="0" smtClean="0">
                <a:latin typeface="Arial" pitchFamily="34" charset="0"/>
                <a:cs typeface="Arial" pitchFamily="34" charset="0"/>
              </a:rPr>
              <a:t>Odnosi u zajednici: hijerarhični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, </a:t>
            </a:r>
            <a:endParaRPr lang="hr-H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hr-HR" sz="2400" dirty="0" smtClean="0">
                <a:latin typeface="Arial" pitchFamily="34" charset="0"/>
                <a:cs typeface="Arial" pitchFamily="34" charset="0"/>
              </a:rPr>
              <a:t>asimetrični </a:t>
            </a:r>
            <a:r>
              <a:rPr lang="hr-HR" sz="2400" dirty="0">
                <a:latin typeface="Arial" pitchFamily="34" charset="0"/>
                <a:cs typeface="Arial" pitchFamily="34" charset="0"/>
              </a:rPr>
              <a:t>i 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obilježeni odnosima moći.</a:t>
            </a:r>
            <a:endParaRPr lang="hr-H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2629489" y="2565753"/>
            <a:ext cx="972108" cy="1677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4988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Gomilanj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4036</TotalTime>
  <Words>289</Words>
  <Application>Microsoft Office PowerPoint</Application>
  <PresentationFormat>On-screen Show (4:3)</PresentationFormat>
  <Paragraphs>61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Lucida Sans Unicode</vt:lpstr>
      <vt:lpstr>Verdana</vt:lpstr>
      <vt:lpstr>Wingdings 2</vt:lpstr>
      <vt:lpstr>Wingdings 3</vt:lpstr>
      <vt:lpstr>Gomilanje</vt:lpstr>
      <vt:lpstr>PowerPoint Presentation</vt:lpstr>
      <vt:lpstr>PowerPoint Presentation</vt:lpstr>
      <vt:lpstr>Djelovanje za društvene promjene</vt:lpstr>
      <vt:lpstr>Knjižnica kao mjesto izgradnje vještina i znanja</vt:lpstr>
      <vt:lpstr>Knjižnica kao laboratorij</vt:lpstr>
      <vt:lpstr>Primjeri društveno angažiranog djelovanja Knjižnice S. S. Kranjčevića</vt:lpstr>
      <vt:lpstr>Besplatna pomoć u učenju</vt:lpstr>
      <vt:lpstr>PowerPoint Presentation</vt:lpstr>
      <vt:lpstr>PowerPoint Presentation</vt:lpstr>
      <vt:lpstr>Suradnja s civilnim društvom</vt:lpstr>
      <vt:lpstr>Zaključak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Janja Maras</dc:creator>
  <cp:lastModifiedBy>Boris Badurina</cp:lastModifiedBy>
  <cp:revision>212</cp:revision>
  <dcterms:created xsi:type="dcterms:W3CDTF">2015-09-10T15:41:42Z</dcterms:created>
  <dcterms:modified xsi:type="dcterms:W3CDTF">2016-03-21T16:04:10Z</dcterms:modified>
</cp:coreProperties>
</file>