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73" r:id="rId2"/>
    <p:sldId id="276" r:id="rId3"/>
    <p:sldId id="302" r:id="rId4"/>
    <p:sldId id="288" r:id="rId5"/>
    <p:sldId id="306" r:id="rId6"/>
    <p:sldId id="308" r:id="rId7"/>
    <p:sldId id="307" r:id="rId8"/>
    <p:sldId id="287" r:id="rId9"/>
    <p:sldId id="303" r:id="rId10"/>
    <p:sldId id="309" r:id="rId11"/>
    <p:sldId id="257" r:id="rId12"/>
    <p:sldId id="258" r:id="rId13"/>
    <p:sldId id="290" r:id="rId14"/>
    <p:sldId id="259" r:id="rId15"/>
    <p:sldId id="305" r:id="rId16"/>
    <p:sldId id="300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47" autoAdjust="0"/>
  </p:normalViewPr>
  <p:slideViewPr>
    <p:cSldViewPr>
      <p:cViewPr varScale="1">
        <p:scale>
          <a:sx n="55" d="100"/>
          <a:sy n="55" d="100"/>
        </p:scale>
        <p:origin x="42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DA37A-7A42-492B-ACAD-DA28E5452FC6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AF9E9-15E9-4EFD-B03A-F3F853C5F3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709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F9E9-15E9-4EFD-B03A-F3F853C5F34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554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F9E9-15E9-4EFD-B03A-F3F853C5F347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054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F9E9-15E9-4EFD-B03A-F3F853C5F347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325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092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179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784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078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64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371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607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54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76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188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858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77B31-6E5F-4B1E-B127-2E50CFDFBEB2}" type="datetimeFigureOut">
              <a:rPr lang="hr-HR" smtClean="0"/>
              <a:t>21.3.2016.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8A56-93BE-4570-A83B-43E1E75027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30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njiznica.tina.ujevica@kgz.h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-mgubec.hr/" TargetMode="External"/><Relationship Id="rId2" Type="http://schemas.openxmlformats.org/officeDocument/2006/relationships/hyperlink" Target="http://www.zagreb.h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://www.kgz.hr/default.aspx?id=89" TargetMode="External"/><Relationship Id="rId4" Type="http://schemas.openxmlformats.org/officeDocument/2006/relationships/hyperlink" Target="http://ss-primijenjenaumjetnostidizajn-zg.skole.h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772400" cy="2283489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KNJIŽNICE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GRADA ZAGREBA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KNJIŽNICA TINA UJEVIĆA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Ulica grada Vukovara   14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knjiznica.tina.ujevica@</a:t>
            </a:r>
            <a:r>
              <a:rPr lang="hr-HR" sz="20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kgz.hr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632848" cy="3024336"/>
          </a:xfrm>
        </p:spPr>
        <p:txBody>
          <a:bodyPr>
            <a:norm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Suradnja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Knjižnice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Tina Ujevića i Konfucijevog instituta u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Zagrebu</a:t>
            </a:r>
          </a:p>
          <a:p>
            <a:endParaRPr lang="hr-H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r-H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 </a:t>
            </a:r>
            <a:r>
              <a:rPr lang="hr-HR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Grašić</a:t>
            </a:r>
            <a:r>
              <a:rPr lang="hr-H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Kvesić, viša knjižničarka</a:t>
            </a:r>
          </a:p>
          <a:p>
            <a:pPr algn="r"/>
            <a:r>
              <a:rPr lang="hr-H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Nikolina Štrbac, dipl. knjižničarka</a:t>
            </a:r>
          </a:p>
          <a:p>
            <a:pPr algn="r"/>
            <a:r>
              <a:rPr lang="hr-HR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Tihana Tomas, dipl. knjižničarka </a:t>
            </a:r>
            <a:endParaRPr lang="hr-HR" sz="1800" dirty="0">
              <a:solidFill>
                <a:srgbClr val="002060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2123728" y="188640"/>
            <a:ext cx="530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Stručni skup 'Dječje knjižnice i civilno društvo'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251520" y="620688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Mjesto održavanja: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Zagreb, Knjižnica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Medveščak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 Zvonimirova 17, 18.03.2016</a:t>
            </a:r>
            <a:b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Organizator: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Komisija za knjižnične usluge za djecu i mladež i Knjižnice grada Zagreba - Knjižnica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Medveščak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/>
              <a:t> 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84" y="1679282"/>
            <a:ext cx="1656440" cy="173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831" y="1679282"/>
            <a:ext cx="1873569" cy="173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1"/>
    </mc:Choice>
    <mc:Fallback xmlns="">
      <p:transition spd="slow" advTm="2660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6586" y="332656"/>
            <a:ext cx="5770984" cy="635670"/>
          </a:xfrm>
        </p:spPr>
        <p:txBody>
          <a:bodyPr>
            <a:normAutofit/>
          </a:bodyPr>
          <a:lstStyle/>
          <a:p>
            <a:r>
              <a:rPr lang="hr-HR" sz="2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Djeca iz škole Julija Klovića </a:t>
            </a:r>
            <a:endParaRPr lang="hr-HR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642285"/>
              </p:ext>
            </p:extLst>
          </p:nvPr>
        </p:nvGraphicFramePr>
        <p:xfrm>
          <a:off x="7308304" y="476672"/>
          <a:ext cx="13350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Packager Shell Object" showAsIcon="1" r:id="rId4" imgW="1334880" imgH="685440" progId="Package">
                  <p:embed/>
                </p:oleObj>
              </mc:Choice>
              <mc:Fallback>
                <p:oleObj name="Packager Shell Object" showAsIcon="1" r:id="rId4" imgW="13348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08304" y="476672"/>
                        <a:ext cx="13350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7614"/>
            <a:ext cx="7056784" cy="527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6"/>
    </mc:Choice>
    <mc:Fallback xmlns="">
      <p:transition spd="slow" advTm="207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31273"/>
            <a:ext cx="5256584" cy="1143000"/>
          </a:xfrm>
        </p:spPr>
        <p:txBody>
          <a:bodyPr>
            <a:normAutofit fontScale="90000"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Kineski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38" y="1856734"/>
            <a:ext cx="52639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489">
            <a:off x="6247900" y="181228"/>
            <a:ext cx="2628331" cy="175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179512" y="1297534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Voditeljica radionice Tena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Letica </a:t>
            </a:r>
            <a:r>
              <a:rPr lang="hr-H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Tkalčević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34234">
            <a:off x="5249181" y="2497771"/>
            <a:ext cx="3520929" cy="301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6"/>
    </mc:Choice>
    <mc:Fallback xmlns="">
      <p:transition spd="slow" advTm="2273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Igra "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weiqi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(GO)</a:t>
            </a:r>
            <a:r>
              <a:rPr lang="hr-HR" sz="3200" dirty="0"/>
              <a:t>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Zvonko </a:t>
            </a:r>
            <a:r>
              <a:rPr lang="hr-H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Bednjanec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učitelj igre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2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4"/>
    </mc:Choice>
    <mc:Fallback xmlns="">
      <p:transition spd="slow" advTm="1919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426170"/>
          </a:xfrm>
        </p:spPr>
        <p:txBody>
          <a:bodyPr>
            <a:no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Tri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puta vode do mudrosti: razmišljanje – ono je najplemenitije; odgoj – on je najlakši; iskustvo – ono je najneugodnije.</a:t>
            </a:r>
            <a:b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生而知之者，上也；学而知之者，次也；困而学之，又其次也；困而不学，民斯为下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8883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3879">
            <a:off x="6948265" y="369323"/>
            <a:ext cx="195738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9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7"/>
    </mc:Choice>
    <mc:Fallback xmlns="">
      <p:transition spd="slow" advTm="2156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8138" y="409228"/>
            <a:ext cx="41148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Izrada kineskog zmaja 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81" t="-39897"/>
          <a:stretch/>
        </p:blipFill>
        <p:spPr bwMode="auto">
          <a:xfrm rot="5400000">
            <a:off x="4353121" y="1388929"/>
            <a:ext cx="5718778" cy="45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7929">
            <a:off x="5104023" y="327346"/>
            <a:ext cx="36036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286250" cy="51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4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2"/>
    </mc:Choice>
    <mc:Fallback xmlns="">
      <p:transition spd="slow" advTm="405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4978"/>
            <a:ext cx="8229600" cy="739726"/>
          </a:xfrm>
        </p:spPr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Zaključak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4186808" cy="639762"/>
          </a:xfrm>
        </p:spPr>
        <p:txBody>
          <a:bodyPr>
            <a:normAutofit/>
          </a:bodyPr>
          <a:lstStyle/>
          <a:p>
            <a:r>
              <a:rPr lang="hr-HR" dirty="0" smtClean="0"/>
              <a:t> 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Postignuti ciljevi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251520" y="1196752"/>
            <a:ext cx="5400600" cy="5400600"/>
          </a:xfrm>
        </p:spPr>
        <p:txBody>
          <a:bodyPr>
            <a:no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Kroz suradnju Konfucijevog instituta i Knjižnice Tina Ujevića u tri godine, grupa   djece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(210 polaznika</a:t>
            </a: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upoznala se s kineskom kulturom, jezikom i pismom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Svrha – upoznavanje  egzotične kulture istoka, jezika i pisma 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Roditelji i djeca - interes za učenje jezika iz ekonomsko- poslovnih razloga  </a:t>
            </a:r>
          </a:p>
          <a:p>
            <a:endParaRPr lang="hr-HR" sz="2800" dirty="0"/>
          </a:p>
        </p:txBody>
      </p:sp>
      <p:pic>
        <p:nvPicPr>
          <p:cNvPr id="3074" name="Picture 2" descr="Terakota vojska, top 10 mjesta prirodnih i povijesnih ljepota koje morate posjetiti turistički u Kin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212356" cy="20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943433" cy="294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0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91"/>
    </mc:Choice>
    <mc:Fallback xmlns="">
      <p:transition spd="slow" advTm="677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vie1-1.xx.fbcdn.net/hphotos-xpa1/v/t1.0-9/10995103_808557069214684_911858699161990686_n.jpg?oh=5ffb57a904ebfe8ef803afed1e21e832&amp;oe=575B79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515719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987824" y="5733256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endParaRPr lang="hr-HR" sz="3600" dirty="0"/>
          </a:p>
        </p:txBody>
      </p:sp>
      <p:pic>
        <p:nvPicPr>
          <p:cNvPr id="14340" name="Picture 4" descr="https://scontent-vie1-1.xx.fbcdn.net/hphotos-xpa1/v/t1.0-9/1234752_538927636177630_1269665228_n.jpg?oh=8ba77cbf0dcc6ab08530348e04fdfa70&amp;oe=575E648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005407"/>
            <a:ext cx="5687617" cy="37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2"/>
    </mc:Choice>
    <mc:Fallback xmlns="">
      <p:transition spd="slow" advTm="293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  <a14:imgEffect>
                      <a14:brightnessContrast bright="10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912" y="116632"/>
            <a:ext cx="1478055" cy="1447874"/>
          </a:xfrm>
          <a:prstGeom prst="rect">
            <a:avLst/>
          </a:prstGeom>
          <a:noFill/>
          <a:ln>
            <a:noFill/>
          </a:ln>
          <a:effectLst>
            <a:outerShdw dist="482600" dir="2700000" algn="ctr" rotWithShape="0">
              <a:schemeClr val="bg2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 Konfucijevom institutu 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11560" y="1700808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osnivanje Konfucijevih instituta diljem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svijeta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pilot-projekt u lipnju 2004. 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Uzbekistanu (Seul iste godine)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440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Konfucijevih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instituta,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149 nalazi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se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gradovima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Europe i više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640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Konfucijevih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učionica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kao podružnica institutu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57740"/>
            <a:ext cx="439305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4704515" y="5733256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2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Znak za proljeće </a:t>
            </a:r>
            <a:r>
              <a:rPr lang="hr-HR" sz="1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 slici djelo je </a:t>
            </a:r>
            <a:r>
              <a:rPr lang="hr-HR" sz="1200" dirty="0" err="1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Lucie</a:t>
            </a:r>
            <a:r>
              <a:rPr lang="hr-HR" sz="1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učenice 2.a </a:t>
            </a:r>
            <a:r>
              <a:rPr lang="hr-HR" sz="12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razreda </a:t>
            </a:r>
            <a:r>
              <a:rPr lang="hr-HR" sz="1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Osnovne škole Julija Klovića. Rad je nastao na radionici kaligrafije održanoj u Knjižnici Tina Ujevića.</a:t>
            </a:r>
            <a:br>
              <a:rPr lang="hr-HR" sz="12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1355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2"/>
    </mc:Choice>
    <mc:Fallback xmlns="">
      <p:transition spd="slow" advTm="4124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Misija Konfucijevog instituta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07504" y="1730860"/>
            <a:ext cx="3960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neprofitn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obrazovan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ustanova 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bolje razumijevanj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kineskoga jezika i kulture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razvija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nje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prijateljsk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odnos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između NR Kine i zemalja svijeta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promica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nje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 potica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nje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 multikulturalizma na globalnoj razini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52437"/>
            <a:ext cx="4962954" cy="491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4"/>
    </mc:Choice>
    <mc:Fallback xmlns="">
      <p:transition spd="slow" advTm="413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Republika Hrvatska i </a:t>
            </a:r>
            <a:b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Narodna Republika Kina 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30824" cy="4525963"/>
          </a:xfrm>
        </p:spPr>
        <p:txBody>
          <a:bodyPr>
            <a:noAutofit/>
          </a:bodyPr>
          <a:lstStyle/>
          <a:p>
            <a:endParaRPr lang="hr-HR" dirty="0" smtClean="0">
              <a:hlinkClick r:id="rId2"/>
            </a:endParaRPr>
          </a:p>
          <a:p>
            <a:r>
              <a:rPr lang="vi-VN" b="1" dirty="0" smtClean="0">
                <a:hlinkClick r:id="rId2"/>
              </a:rPr>
              <a:t>Grad </a:t>
            </a:r>
            <a:r>
              <a:rPr lang="vi-VN" b="1" dirty="0">
                <a:hlinkClick r:id="rId2"/>
              </a:rPr>
              <a:t>Zagreb</a:t>
            </a:r>
            <a:r>
              <a:rPr lang="vi-VN" b="1" dirty="0"/>
              <a:t> </a:t>
            </a:r>
            <a:endParaRPr lang="hr-HR" b="1" dirty="0" smtClean="0"/>
          </a:p>
          <a:p>
            <a:r>
              <a:rPr lang="vi-VN" b="1" dirty="0" smtClean="0">
                <a:hlinkClick r:id="rId3"/>
              </a:rPr>
              <a:t>Osnovna </a:t>
            </a:r>
            <a:r>
              <a:rPr lang="vi-VN" b="1" dirty="0">
                <a:hlinkClick r:id="rId3"/>
              </a:rPr>
              <a:t>škola Matije Gupca</a:t>
            </a:r>
            <a:r>
              <a:rPr lang="vi-VN" b="1" dirty="0"/>
              <a:t> </a:t>
            </a:r>
            <a:endParaRPr lang="hr-HR" b="1" dirty="0"/>
          </a:p>
          <a:p>
            <a:r>
              <a:rPr lang="vi-VN" b="1" dirty="0" smtClean="0">
                <a:hlinkClick r:id="rId4"/>
              </a:rPr>
              <a:t>Škola primijenjene umjetnosti i dizajna</a:t>
            </a:r>
            <a:r>
              <a:rPr lang="vi-VN" b="1" dirty="0" smtClean="0"/>
              <a:t>, </a:t>
            </a:r>
            <a:r>
              <a:rPr lang="vi-VN" b="1" dirty="0" smtClean="0">
                <a:solidFill>
                  <a:srgbClr val="0070C0"/>
                </a:solidFill>
              </a:rPr>
              <a:t>ŠPUD</a:t>
            </a:r>
            <a:endParaRPr lang="hr-HR" b="1" dirty="0" smtClean="0">
              <a:solidFill>
                <a:srgbClr val="0070C0"/>
              </a:solidFill>
            </a:endParaRPr>
          </a:p>
          <a:p>
            <a:r>
              <a:rPr lang="vi-VN" b="1" dirty="0" smtClean="0">
                <a:hlinkClick r:id="rId5"/>
              </a:rPr>
              <a:t>Knjižnica </a:t>
            </a:r>
            <a:r>
              <a:rPr lang="vi-VN" b="1" dirty="0">
                <a:hlinkClick r:id="rId5"/>
              </a:rPr>
              <a:t>Tina </a:t>
            </a:r>
            <a:r>
              <a:rPr lang="vi-VN" b="1" dirty="0" smtClean="0">
                <a:hlinkClick r:id="rId5"/>
              </a:rPr>
              <a:t>Ujevića</a:t>
            </a:r>
            <a:endParaRPr lang="vi-VN" b="1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995936" y="188640"/>
            <a:ext cx="5040560" cy="4525963"/>
          </a:xfrm>
        </p:spPr>
        <p:txBody>
          <a:bodyPr>
            <a:noAutofit/>
          </a:bodyPr>
          <a:lstStyle/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Krešimir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Jurak, predstavnik Sveučilišta u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Zagrebu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Yan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Lidong, predstavnik Šangajskog instituta za međunarodnu trgovinu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Voditelji Instituta direktno zastupaju interese hrvatske i kineske strane.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uradnja s Knjižnicama grada Zagreba: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Davorka Bastić, ravnateljica KGZ- a i Tea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Grašić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-Kvesić, voditeljica Knjižnice Tina Ujevića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Jelena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Vrhovski 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kontakt osoba u suradnji kolegicama Dječjeg odjela Nikolinom Štrbac i Tihanom Tomas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124743"/>
            <a:ext cx="18224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4"/>
    </mc:Choice>
    <mc:Fallback xmlns="">
      <p:transition spd="slow" advTm="5072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3913" y="59304"/>
            <a:ext cx="8229600" cy="11430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Počeci suradnje 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53126" y="980728"/>
            <a:ext cx="4114800" cy="4525963"/>
          </a:xfrm>
        </p:spPr>
        <p:txBody>
          <a:bodyPr>
            <a:no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2013. godine 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jedan kineskog jezika i kulture u knjižnici (mreži  Knjižnice Tina Ujevića)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edoviti tečajevi kineskog jezika svake školske godine do danas u središnjici Knjižnici Tina Ujevića 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opratne radionice vezane uz kinesku kulturu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926" y="2132856"/>
            <a:ext cx="4529137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2730">
            <a:off x="6104147" y="286470"/>
            <a:ext cx="2423797" cy="1810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8"/>
    </mc:Choice>
    <mc:Fallback xmlns="">
      <p:transition spd="slow" advTm="545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Polaznici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44" y="1556792"/>
            <a:ext cx="5247642" cy="38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5560392" y="574089"/>
            <a:ext cx="338437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Veljača 2013. 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</a:t>
            </a:r>
            <a:r>
              <a:rPr lang="hr-HR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polaznika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Rujan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2013.</a:t>
            </a:r>
          </a:p>
          <a:p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hr-H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polaznika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Listopad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2014.</a:t>
            </a:r>
          </a:p>
          <a:p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hr-H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polaznika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Listopad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2015. </a:t>
            </a:r>
            <a:endParaRPr lang="hr-H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polaznika 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2016. </a:t>
            </a:r>
          </a:p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trenutno </a:t>
            </a:r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polazi </a:t>
            </a:r>
          </a:p>
          <a:p>
            <a:r>
              <a:rPr lang="hr-H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polaznika</a:t>
            </a:r>
            <a:endParaRPr lang="hr-H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  <a:p>
            <a:r>
              <a:rPr lang="hr-HR" dirty="0"/>
              <a:t>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255286"/>
            <a:ext cx="172561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3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3"/>
    </mc:Choice>
    <mc:Fallback xmlns="">
      <p:transition spd="slow" advTm="606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200" dirty="0"/>
              <a:t>Učenje bez razmišljanja je uzaludno, razmišljanje bez učenja je opasno</a:t>
            </a:r>
            <a:r>
              <a:rPr lang="hr-HR" sz="3200" dirty="0" smtClean="0"/>
              <a:t>.</a:t>
            </a:r>
            <a:br>
              <a:rPr lang="hr-HR" sz="3200" dirty="0" smtClean="0"/>
            </a:br>
            <a:r>
              <a:rPr lang="hr-HR" sz="3200" dirty="0"/>
              <a:t/>
            </a:r>
            <a:br>
              <a:rPr lang="hr-HR" sz="3200" dirty="0"/>
            </a:br>
            <a:r>
              <a:rPr lang="ja-JP" altLang="en-US" sz="3200" dirty="0"/>
              <a:t>学而不思则罔，思而不学则殆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200800" cy="479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7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1"/>
    </mc:Choice>
    <mc:Fallback xmlns="">
      <p:transition spd="slow" advTm="3269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1" y="4581128"/>
            <a:ext cx="3105847" cy="240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866486" cy="998984"/>
          </a:xfrm>
        </p:spPr>
        <p:txBody>
          <a:bodyPr>
            <a:normAutofit fontScale="90000"/>
          </a:bodyPr>
          <a:lstStyle/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Kineski jezik i pismo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/>
              <a:t>k</a:t>
            </a:r>
            <a:r>
              <a:rPr lang="hr-HR" sz="3200" dirty="0" smtClean="0"/>
              <a:t>ineski </a:t>
            </a:r>
            <a:r>
              <a:rPr lang="hr-HR" sz="3200" dirty="0"/>
              <a:t>jezik  </a:t>
            </a:r>
            <a:r>
              <a:rPr lang="hr-HR" sz="3200" dirty="0" smtClean="0"/>
              <a:t>jedan </a:t>
            </a:r>
            <a:r>
              <a:rPr lang="hr-HR" sz="3200" dirty="0"/>
              <a:t>je od najstarijih svjetskih </a:t>
            </a:r>
            <a:r>
              <a:rPr lang="hr-HR" sz="3200" dirty="0" smtClean="0"/>
              <a:t>jezika, </a:t>
            </a:r>
            <a:r>
              <a:rPr lang="hr-HR" sz="3200" dirty="0"/>
              <a:t>dobra strana kineskog je da ne postoji </a:t>
            </a:r>
            <a:r>
              <a:rPr lang="hr-HR" sz="3200" dirty="0" smtClean="0"/>
              <a:t>veći </a:t>
            </a:r>
            <a:r>
              <a:rPr lang="hr-HR" sz="3200" dirty="0"/>
              <a:t>dio </a:t>
            </a:r>
            <a:r>
              <a:rPr lang="hr-HR" sz="3200" dirty="0" smtClean="0"/>
              <a:t>gramatike,</a:t>
            </a:r>
            <a:r>
              <a:rPr lang="hr-HR" sz="3200" dirty="0"/>
              <a:t> nema padeža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95536" y="2403751"/>
            <a:ext cx="4330824" cy="4525963"/>
          </a:xfrm>
        </p:spPr>
        <p:txBody>
          <a:bodyPr/>
          <a:lstStyle/>
          <a:p>
            <a:r>
              <a:rPr lang="pl-PL" dirty="0"/>
              <a:t>p</a:t>
            </a:r>
            <a:r>
              <a:rPr lang="pl-PL" dirty="0" smtClean="0"/>
              <a:t>ismo broji  </a:t>
            </a:r>
            <a:r>
              <a:rPr lang="pl-PL" dirty="0"/>
              <a:t>oko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47 000 znakova, </a:t>
            </a:r>
            <a:r>
              <a:rPr lang="pl-PL" dirty="0"/>
              <a:t>ali </a:t>
            </a:r>
            <a:r>
              <a:rPr lang="pl-PL" dirty="0" smtClean="0"/>
              <a:t>                                 dovoljno </a:t>
            </a:r>
            <a:r>
              <a:rPr lang="pl-PL" dirty="0"/>
              <a:t>je </a:t>
            </a:r>
            <a:r>
              <a:rPr lang="pl-PL" dirty="0" smtClean="0"/>
              <a:t>poznavati</a:t>
            </a:r>
          </a:p>
          <a:p>
            <a:pPr marL="0" indent="0">
              <a:buNone/>
            </a:pPr>
            <a:r>
              <a:rPr lang="pl-PL" dirty="0" smtClean="0"/>
              <a:t>3000-4000</a:t>
            </a:r>
          </a:p>
          <a:p>
            <a:r>
              <a:rPr lang="hr-HR" dirty="0" smtClean="0"/>
              <a:t>kineski </a:t>
            </a:r>
            <a:r>
              <a:rPr lang="hr-HR" dirty="0"/>
              <a:t>znak </a:t>
            </a:r>
            <a:r>
              <a:rPr lang="hr-HR" dirty="0" smtClean="0"/>
              <a:t>specifičan je po </a:t>
            </a:r>
            <a:r>
              <a:rPr lang="hr-HR" dirty="0" err="1" smtClean="0"/>
              <a:t>kvadratičnosti</a:t>
            </a:r>
            <a:endParaRPr lang="hr-HR" dirty="0" smtClean="0"/>
          </a:p>
          <a:p>
            <a:r>
              <a:rPr lang="hr-HR" dirty="0" smtClean="0"/>
              <a:t>ispisivanje </a:t>
            </a:r>
            <a:r>
              <a:rPr lang="hr-HR" dirty="0"/>
              <a:t>kineskog pisma </a:t>
            </a:r>
            <a:r>
              <a:rPr lang="hr-HR" dirty="0" smtClean="0"/>
              <a:t>- obično crnom tintom i kistom od kozje dlake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4008" y="2852936"/>
            <a:ext cx="4110608" cy="3805883"/>
          </a:xfrm>
        </p:spPr>
        <p:txBody>
          <a:bodyPr/>
          <a:lstStyle/>
          <a:p>
            <a:r>
              <a:rPr lang="hr-HR" dirty="0"/>
              <a:t>b</a:t>
            </a:r>
            <a:r>
              <a:rPr lang="hr-HR" dirty="0" smtClean="0"/>
              <a:t>roj </a:t>
            </a:r>
            <a:r>
              <a:rPr lang="hr-HR" dirty="0"/>
              <a:t>kineskih znakova u rječnicima se </a:t>
            </a:r>
            <a:r>
              <a:rPr lang="hr-HR" dirty="0" smtClean="0"/>
              <a:t>mijenjao </a:t>
            </a:r>
            <a:r>
              <a:rPr lang="hr-HR" dirty="0"/>
              <a:t>tako etimološki rječnik </a:t>
            </a:r>
            <a:r>
              <a:rPr lang="hr-HR" dirty="0" smtClean="0"/>
              <a:t>danas broji </a:t>
            </a:r>
          </a:p>
          <a:p>
            <a:pPr marL="0" indent="0">
              <a:buNone/>
            </a:pPr>
            <a:r>
              <a:rPr lang="hr-HR" dirty="0" smtClean="0"/>
              <a:t>   106 </a:t>
            </a:r>
            <a:r>
              <a:rPr lang="hr-HR" dirty="0"/>
              <a:t>230 </a:t>
            </a:r>
            <a:r>
              <a:rPr lang="hr-HR" dirty="0" smtClean="0"/>
              <a:t>znakova</a:t>
            </a:r>
            <a:r>
              <a:rPr lang="hr-HR" dirty="0"/>
              <a:t> (2004</a:t>
            </a:r>
            <a:r>
              <a:rPr lang="hr-HR" dirty="0" smtClean="0"/>
              <a:t>.)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902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5"/>
    </mc:Choice>
    <mc:Fallback xmlns="">
      <p:transition spd="slow" advTm="507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Kineska kaligrafija  u knjižnici </a:t>
            </a:r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201477"/>
            <a:ext cx="9506938" cy="135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6" t="-1101" r="2776" b="51101"/>
          <a:stretch/>
        </p:blipFill>
        <p:spPr bwMode="auto">
          <a:xfrm>
            <a:off x="780138" y="2190152"/>
            <a:ext cx="14231816" cy="71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900782"/>
            <a:ext cx="4418381" cy="367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scontent-vie1-1.xx.fbcdn.net/hphotos-xpa1/v/t1.0-9/1426441_559732787430448_315530442_n.jpg?oh=8520f70bf957fa07a2de367a7cff3870&amp;oe=575F10E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8" y="2978897"/>
            <a:ext cx="3167473" cy="36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5"/>
    </mc:Choice>
    <mc:Fallback xmlns="">
      <p:transition spd="slow" advTm="2031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457</Words>
  <Application>Microsoft Office PowerPoint</Application>
  <PresentationFormat>On-screen Show (4:3)</PresentationFormat>
  <Paragraphs>76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Tema sustava Office</vt:lpstr>
      <vt:lpstr>Packager Shell Object</vt:lpstr>
      <vt:lpstr>KNJIŽNICE GRADA ZAGREBA KNJIŽNICA TINA UJEVIĆA Ulica grada Vukovara   14 knjiznica.tina.ujevica@kgz.hr  </vt:lpstr>
      <vt:lpstr>O Konfucijevom institutu </vt:lpstr>
      <vt:lpstr>Misija Konfucijevog instituta</vt:lpstr>
      <vt:lpstr>Republika Hrvatska i   Narodna Republika Kina </vt:lpstr>
      <vt:lpstr>Počeci suradnje </vt:lpstr>
      <vt:lpstr>Polaznici</vt:lpstr>
      <vt:lpstr>Učenje bez razmišljanja je uzaludno, razmišljanje bez učenja je opasno.  学而不思则罔，思而不学则殆</vt:lpstr>
      <vt:lpstr>Kineski jezik i pismo kineski jezik  jedan je od najstarijih svjetskih jezika, dobra strana kineskog je da ne postoji veći dio gramatike, nema padeža   </vt:lpstr>
      <vt:lpstr>Kineska kaligrafija  u knjižnici </vt:lpstr>
      <vt:lpstr>Djeca iz škole Julija Klovića </vt:lpstr>
      <vt:lpstr>Kineski paper cut paper cutting </vt:lpstr>
      <vt:lpstr>Igra "weiqi" (GO)  Zvonko Bednjanec učitelj igre</vt:lpstr>
      <vt:lpstr>  Tri puta vode do mudrosti: razmišljanje – ono je najplemenitije; odgoj – on je najlakši; iskustvo – ono je najneugodnije.  生而知之者，上也；学而知之者，次也；困而学之，又其次也；困而不学，民斯为下</vt:lpstr>
      <vt:lpstr>Izrada kineskog zmaja </vt:lpstr>
      <vt:lpstr>Zaključak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Tea Grašić-Kvesić</dc:creator>
  <cp:lastModifiedBy>Boris Badurina</cp:lastModifiedBy>
  <cp:revision>72</cp:revision>
  <dcterms:created xsi:type="dcterms:W3CDTF">2016-02-09T11:11:52Z</dcterms:created>
  <dcterms:modified xsi:type="dcterms:W3CDTF">2016-03-21T09:20:21Z</dcterms:modified>
</cp:coreProperties>
</file>