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71" r:id="rId6"/>
    <p:sldId id="276" r:id="rId7"/>
    <p:sldId id="265" r:id="rId8"/>
    <p:sldId id="272" r:id="rId9"/>
    <p:sldId id="267" r:id="rId10"/>
    <p:sldId id="266" r:id="rId11"/>
    <p:sldId id="268" r:id="rId12"/>
    <p:sldId id="275" r:id="rId13"/>
  </p:sldIdLst>
  <p:sldSz cx="9144000" cy="6858000" type="screen4x3"/>
  <p:notesSz cx="6784975" cy="9906000"/>
  <p:defaultTextStyle>
    <a:defPPr>
      <a:defRPr lang="sr-Latn-R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8F4"/>
    <a:srgbClr val="202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4" autoAdjust="0"/>
    <p:restoredTop sz="88889" autoAdjust="0"/>
  </p:normalViewPr>
  <p:slideViewPr>
    <p:cSldViewPr snapToGrid="0">
      <p:cViewPr varScale="1">
        <p:scale>
          <a:sx n="96" d="100"/>
          <a:sy n="96" d="100"/>
        </p:scale>
        <p:origin x="288" y="84"/>
      </p:cViewPr>
      <p:guideLst>
        <p:guide orient="horz" pos="2160"/>
        <p:guide pos="3840"/>
        <p:guide orient="horz" pos="1620"/>
        <p:guide pos="288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-2166" y="-102"/>
      </p:cViewPr>
      <p:guideLst>
        <p:guide orient="horz" pos="3126"/>
        <p:guide pos="2141"/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9F4EBF2-928F-4809-98E6-D1E386ACEDDC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8498" y="4705074"/>
            <a:ext cx="5427980" cy="4457937"/>
          </a:xfrm>
          <a:prstGeom prst="rect">
            <a:avLst/>
          </a:prstGeom>
        </p:spPr>
        <p:txBody>
          <a:bodyPr vert="horz" lIns="91257" tIns="45629" rIns="91257" bIns="45629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08563"/>
            <a:ext cx="2940156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3250" y="9408563"/>
            <a:ext cx="2940156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F7B99D37-48C2-4536-B24B-968FF51E026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747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53000" cy="371475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9D37-48C2-4536-B24B-968FF51E026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44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9D37-48C2-4536-B24B-968FF51E026D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237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9D37-48C2-4536-B24B-968FF51E026D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852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6366B8-6F0C-4E3B-832F-6A55B81A1A51}" type="datetimeFigureOut">
              <a:rPr lang="hr-HR" smtClean="0"/>
              <a:pPr/>
              <a:t>20.4.2017.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4DA329-A1BF-4F7F-9592-127A7199227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2162175" cy="2162175"/>
          </a:xfrm>
          <a:prstGeom prst="rect">
            <a:avLst/>
          </a:prstGeom>
          <a:ln>
            <a:noFill/>
          </a:ln>
          <a:effectLst>
            <a:outerShdw blurRad="190500" sx="110000" sy="110000" algn="ctr" rotWithShape="0">
              <a:schemeClr val="bg1">
                <a:alpha val="90000"/>
              </a:schemeClr>
            </a:outerShdw>
          </a:effectLst>
        </p:spPr>
      </p:pic>
      <p:sp>
        <p:nvSpPr>
          <p:cNvPr id="3" name="TekstniOkvir 2"/>
          <p:cNvSpPr txBox="1"/>
          <p:nvPr/>
        </p:nvSpPr>
        <p:spPr>
          <a:xfrm>
            <a:off x="132750" y="133446"/>
            <a:ext cx="3600350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r-HR" sz="18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Knjižnice grada Zagreba</a:t>
            </a:r>
          </a:p>
          <a:p>
            <a:r>
              <a:rPr lang="hr-HR" sz="18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Knjižnica Augusta Cesarca</a:t>
            </a:r>
            <a:endParaRPr lang="hr-HR" sz="1800" b="1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Šubićeva 40/2</a:t>
            </a:r>
            <a:endParaRPr lang="hr-HR" sz="1800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10000 </a:t>
            </a:r>
            <a:r>
              <a:rPr lang="hr-HR" sz="1800" dirty="0">
                <a:latin typeface="Arial" pitchFamily="34" charset="0"/>
                <a:ea typeface="Verdana" pitchFamily="34" charset="0"/>
                <a:cs typeface="Arial" pitchFamily="34" charset="0"/>
              </a:rPr>
              <a:t>Zagreb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204745" y="2134735"/>
            <a:ext cx="8800050" cy="3190938"/>
          </a:xfrm>
          <a:prstGeom prst="rect">
            <a:avLst/>
          </a:prstGeom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ts val="6200"/>
              </a:lnSpc>
            </a:pP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Uloga mreže knjižnica</a:t>
            </a:r>
          </a:p>
          <a:p>
            <a:pPr algn="ctr">
              <a:lnSpc>
                <a:spcPts val="6200"/>
              </a:lnSpc>
            </a:pP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 Augusta Cesarca</a:t>
            </a:r>
          </a:p>
          <a:p>
            <a:pPr algn="ctr">
              <a:lnSpc>
                <a:spcPts val="6200"/>
              </a:lnSpc>
            </a:pP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u informacijskoj pismenosti na Odjelima za djecu i mlade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243281" y="5821960"/>
            <a:ext cx="5226341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r-HR" sz="18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Višnja </a:t>
            </a:r>
            <a:r>
              <a:rPr lang="hr-HR" sz="1800" b="1" dirty="0">
                <a:latin typeface="Arial" pitchFamily="34" charset="0"/>
                <a:ea typeface="Verdana" pitchFamily="34" charset="0"/>
                <a:cs typeface="Arial" pitchFamily="34" charset="0"/>
              </a:rPr>
              <a:t>Cej</a:t>
            </a:r>
            <a:r>
              <a:rPr lang="hr-HR" sz="1800" dirty="0">
                <a:latin typeface="Arial" pitchFamily="34" charset="0"/>
                <a:ea typeface="Verdana" pitchFamily="34" charset="0"/>
                <a:cs typeface="Arial" pitchFamily="34" charset="0"/>
              </a:rPr>
              <a:t>, </a:t>
            </a:r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viša </a:t>
            </a:r>
            <a:r>
              <a:rPr lang="hr-HR" sz="1800" dirty="0">
                <a:latin typeface="Arial" pitchFamily="34" charset="0"/>
                <a:ea typeface="Verdana" pitchFamily="34" charset="0"/>
                <a:cs typeface="Arial" pitchFamily="34" charset="0"/>
              </a:rPr>
              <a:t>knjižničarka</a:t>
            </a:r>
          </a:p>
          <a:p>
            <a:r>
              <a:rPr lang="hr-HR" sz="18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Nika Čabrić</a:t>
            </a:r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, dipl</a:t>
            </a:r>
            <a:r>
              <a:rPr lang="hr-HR" sz="1800" dirty="0">
                <a:latin typeface="Arial" pitchFamily="34" charset="0"/>
                <a:ea typeface="Verdana" pitchFamily="34" charset="0"/>
                <a:cs typeface="Arial" pitchFamily="34" charset="0"/>
              </a:rPr>
              <a:t>. knjižničarka </a:t>
            </a:r>
            <a:endParaRPr lang="hr-HR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r>
              <a:rPr lang="hr-HR" sz="18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Nataša Pavlićević Šicar</a:t>
            </a:r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, dipl. knjižničarka</a:t>
            </a:r>
            <a:endParaRPr lang="hr-HR" sz="18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5226341" y="108977"/>
            <a:ext cx="3783235" cy="145424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Stručni skup </a:t>
            </a:r>
          </a:p>
          <a:p>
            <a:pPr algn="r"/>
            <a:r>
              <a:rPr lang="hr-HR" sz="1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Informacijska pismenost</a:t>
            </a:r>
          </a:p>
          <a:p>
            <a:pPr algn="r"/>
            <a:r>
              <a:rPr lang="hr-HR" sz="1800" b="1" i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u dječjim knjižnicama</a:t>
            </a:r>
          </a:p>
          <a:p>
            <a:pPr algn="r"/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KGZ – Knjižnica </a:t>
            </a:r>
            <a:r>
              <a:rPr lang="hr-HR" sz="18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Medveščak</a:t>
            </a:r>
            <a:endParaRPr lang="hr-HR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r"/>
            <a:r>
              <a:rPr lang="hr-HR" sz="1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Zvonimirova 17, 10000 Zagreb</a:t>
            </a:r>
            <a:endParaRPr lang="hr-HR" sz="18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2302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142875" y="276225"/>
            <a:ext cx="2962276" cy="140017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hr-HR" sz="2800" dirty="0" smtClean="0">
                <a:latin typeface="Ariel"/>
              </a:rPr>
              <a:t>Radionice</a:t>
            </a:r>
          </a:p>
          <a:p>
            <a:pPr marL="109728" indent="0" algn="ctr">
              <a:buNone/>
            </a:pPr>
            <a:r>
              <a:rPr lang="hr-HR" sz="2800" dirty="0" smtClean="0">
                <a:latin typeface="Ariel"/>
              </a:rPr>
              <a:t>LittleBits</a:t>
            </a:r>
            <a:endParaRPr lang="hr-HR" sz="2800" dirty="0">
              <a:latin typeface="Ariel"/>
            </a:endParaRP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3505200"/>
            <a:ext cx="5543304" cy="3110408"/>
          </a:xfrm>
          <a:effectLst>
            <a:softEdge rad="31750"/>
          </a:effectLst>
        </p:spPr>
      </p:pic>
      <p:pic>
        <p:nvPicPr>
          <p:cNvPr id="2051" name="Picture 3" descr="\\10.17.1.4\MrežnaMapa\Informativna\Odjel za djecu i mlade\Alenka Petroševski Novak\DJEČJE KNJIŽNICE I CIVILNO DRUŠTVO\3 Oboji svijet šareno\Izložba - Oboji svijet šarenim bojama tolerancij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1375" y="214111"/>
            <a:ext cx="5543550" cy="3110548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7.1.4\MrežnaMapa\Informativna\Odjel za djecu i mlade\Alenka Petroševski Novak\DJEČJE KNJIŽNICE I CIVILNO DRUŠTVO\3 Oboji svijet šareno\Izložba - Oboji svijet šarenim bojama tolerancij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163" y="1562100"/>
            <a:ext cx="3085669" cy="4867275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33983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abloPPP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1034479"/>
            <a:ext cx="8734424" cy="557587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724151" y="6296025"/>
            <a:ext cx="2657474" cy="56197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knjižnica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04800" y="5743575"/>
            <a:ext cx="2524125" cy="4667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znanje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48251" y="3417987"/>
            <a:ext cx="2034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učenje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28850" y="3503712"/>
            <a:ext cx="21569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učenje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34051" y="5694462"/>
            <a:ext cx="3409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rješavanje problema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250" y="2922687"/>
            <a:ext cx="1718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izričaj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72175" y="1036737"/>
            <a:ext cx="317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samousavršavanje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68075" y="3999012"/>
            <a:ext cx="116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mašta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00900" y="2486026"/>
            <a:ext cx="283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komunikacija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198537"/>
            <a:ext cx="87153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E-Readers at Your Fingertips</a:t>
            </a:r>
          </a:p>
        </p:txBody>
      </p:sp>
    </p:spTree>
    <p:extLst>
      <p:ext uri="{BB962C8B-B14F-4D97-AF65-F5344CB8AC3E}">
        <p14:creationId xmlns:p14="http://schemas.microsoft.com/office/powerpoint/2010/main" val="88449014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19075" y="733428"/>
            <a:ext cx="5895975" cy="933448"/>
          </a:xfrm>
        </p:spPr>
        <p:txBody>
          <a:bodyPr>
            <a:normAutofit/>
          </a:bodyPr>
          <a:lstStyle/>
          <a:p>
            <a:pPr algn="ctr">
              <a:lnSpc>
                <a:spcPts val="4500"/>
              </a:lnSpc>
            </a:pPr>
            <a:r>
              <a:rPr lang="hr-HR" sz="3200" dirty="0" smtClean="0">
                <a:solidFill>
                  <a:schemeClr val="bg2">
                    <a:lumMod val="50000"/>
                  </a:schemeClr>
                </a:solidFill>
                <a:effectLst/>
                <a:latin typeface="Ariel"/>
              </a:rPr>
              <a:t>IFLA-in Manifest o internetu</a:t>
            </a:r>
            <a:endParaRPr lang="hr-HR" sz="3200" dirty="0">
              <a:solidFill>
                <a:schemeClr val="bg2">
                  <a:lumMod val="50000"/>
                </a:schemeClr>
              </a:solidFill>
              <a:effectLst/>
              <a:latin typeface="Ariel"/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66700" y="2895600"/>
            <a:ext cx="8658225" cy="3600450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90000"/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1. Knjižnične i informacijske službe i internet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endParaRPr lang="hr-HR" sz="2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SzPct val="90000"/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2. Slobodan pristup informacijama i sloboda izražavanja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endParaRPr lang="hr-HR" sz="2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SzPct val="90000"/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3. Uloga i odgovornosti knjižničnih i informacijskih službi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endParaRPr lang="hr-HR" sz="2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ClrTx/>
              <a:buSzPct val="90000"/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4. Provođenje Manifesta</a:t>
            </a:r>
          </a:p>
        </p:txBody>
      </p:sp>
      <p:pic>
        <p:nvPicPr>
          <p:cNvPr id="4" name="Picture 3" descr="IFLA LOGO-Colour_no-tex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575" y="318134"/>
            <a:ext cx="2171699" cy="21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8999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Users\apnovak\Desktop\Cušpajz\photo 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380" y="1434822"/>
            <a:ext cx="4283639" cy="4642128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Users\apnovak\Desktop\DJEČJE KNJIŽNICE I CIVILNO DRUŠTVO\aDSCF417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6888" y="1434821"/>
            <a:ext cx="4292429" cy="4651654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0" y="133350"/>
            <a:ext cx="9144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Knjižnice </a:t>
            </a:r>
            <a:r>
              <a:rPr lang="hr-HR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Augusta </a:t>
            </a:r>
            <a:r>
              <a:rPr lang="hr-HR" sz="36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Cesarca</a:t>
            </a:r>
            <a:r>
              <a:rPr lang="hr-HR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hr-HR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hr-HR" sz="36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Odjeli za djecu i mlade</a:t>
            </a:r>
            <a:r>
              <a:rPr lang="hr-HR" sz="18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hr-HR" sz="18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</a:br>
            <a:endParaRPr lang="hr-HR" b="1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247651" y="6115050"/>
            <a:ext cx="4267200" cy="603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hr-HR" sz="3200" dirty="0" smtClean="0">
                <a:solidFill>
                  <a:prstClr val="black"/>
                </a:solidFill>
                <a:latin typeface="Ariel"/>
              </a:rPr>
              <a:t>Šubićeva</a:t>
            </a:r>
            <a:endParaRPr lang="hr-HR" sz="3200" dirty="0">
              <a:solidFill>
                <a:prstClr val="black"/>
              </a:solidFill>
              <a:latin typeface="Ariel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4800601" y="6115051"/>
            <a:ext cx="4088214" cy="584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hr-HR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Ravnice</a:t>
            </a:r>
          </a:p>
        </p:txBody>
      </p:sp>
    </p:spTree>
    <p:extLst>
      <p:ext uri="{BB962C8B-B14F-4D97-AF65-F5344CB8AC3E}">
        <p14:creationId xmlns:p14="http://schemas.microsoft.com/office/powerpoint/2010/main" val="113969100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0" y="495300"/>
            <a:ext cx="9144000" cy="628650"/>
          </a:xfrm>
        </p:spPr>
        <p:txBody>
          <a:bodyPr>
            <a:noAutofit/>
          </a:bodyPr>
          <a:lstStyle/>
          <a:p>
            <a:pPr algn="ctr"/>
            <a:r>
              <a:rPr lang="hr-HR" sz="33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Informacijsko opismenjivanje djece i mladih</a:t>
            </a:r>
            <a:endParaRPr lang="hr-HR" sz="3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683079" y="2194832"/>
            <a:ext cx="8003721" cy="3701143"/>
          </a:xfrm>
        </p:spPr>
        <p:txBody>
          <a:bodyPr>
            <a:noAutofit/>
          </a:bodyPr>
          <a:lstStyle/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r>
              <a:rPr lang="hr-HR" dirty="0" smtClean="0">
                <a:latin typeface="Ariel"/>
              </a:rPr>
              <a:t>učenje p</a:t>
            </a:r>
            <a:r>
              <a:rPr lang="hr-HR" sz="2800" dirty="0" smtClean="0">
                <a:latin typeface="Ariel"/>
              </a:rPr>
              <a:t>retraživanja kataloga i interneta</a:t>
            </a:r>
          </a:p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endParaRPr lang="hr-HR" sz="2800" dirty="0" smtClean="0">
              <a:latin typeface="Ariel"/>
            </a:endParaRPr>
          </a:p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r>
              <a:rPr lang="hr-HR" dirty="0" smtClean="0">
                <a:latin typeface="Ariel"/>
              </a:rPr>
              <a:t>učenje korištenja referentne zbirke i literature</a:t>
            </a:r>
          </a:p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endParaRPr lang="hr-HR" sz="2800" dirty="0" smtClean="0">
              <a:latin typeface="Ariel"/>
            </a:endParaRPr>
          </a:p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r>
              <a:rPr lang="hr-HR" dirty="0" smtClean="0">
                <a:latin typeface="Ariel"/>
              </a:rPr>
              <a:t>n</a:t>
            </a:r>
            <a:r>
              <a:rPr lang="hr-HR" sz="2800" dirty="0" smtClean="0">
                <a:latin typeface="Ariel"/>
              </a:rPr>
              <a:t>abava knjižnične građe i tehničke opreme</a:t>
            </a:r>
          </a:p>
          <a:p>
            <a:pPr marL="0" indent="0">
              <a:buClrTx/>
              <a:buSzPct val="110000"/>
              <a:buNone/>
            </a:pPr>
            <a:endParaRPr lang="hr-HR" dirty="0" smtClean="0">
              <a:latin typeface="Ariel"/>
            </a:endParaRPr>
          </a:p>
          <a:p>
            <a:pPr marL="457200" indent="-457200">
              <a:buClrTx/>
              <a:buSzPct val="110000"/>
              <a:buFont typeface="Arial" pitchFamily="34" charset="0"/>
              <a:buChar char="•"/>
            </a:pPr>
            <a:r>
              <a:rPr lang="hr-HR" sz="2800" dirty="0" smtClean="0">
                <a:latin typeface="Ariel"/>
              </a:rPr>
              <a:t>raznolike suradnje</a:t>
            </a:r>
          </a:p>
        </p:txBody>
      </p:sp>
    </p:spTree>
    <p:extLst>
      <p:ext uri="{BB962C8B-B14F-4D97-AF65-F5344CB8AC3E}">
        <p14:creationId xmlns:p14="http://schemas.microsoft.com/office/powerpoint/2010/main" val="258260840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20161209b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9" y="1419447"/>
            <a:ext cx="8067675" cy="523138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9602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Knjižnica Augusta Cesarca, Šubićeva</a:t>
            </a:r>
            <a:endParaRPr lang="hr-HR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752475" y="650077"/>
            <a:ext cx="7248525" cy="62627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Radionice studenata za školarce </a:t>
            </a:r>
            <a:endParaRPr lang="hr-HR" sz="32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5016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394" y="1230361"/>
            <a:ext cx="8562262" cy="5351413"/>
          </a:xfrm>
          <a:prstGeom prst="rect">
            <a:avLst/>
          </a:prstGeom>
          <a:noFill/>
          <a:ln w="0">
            <a:solidFill>
              <a:srgbClr val="FEF8F4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730579" y="335043"/>
            <a:ext cx="76323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3000" dirty="0" smtClean="0">
                <a:solidFill>
                  <a:prstClr val="black"/>
                </a:solidFill>
                <a:latin typeface="Ariel"/>
              </a:rPr>
              <a:t>Računalo za slijepe i slabovidne osobe</a:t>
            </a:r>
            <a:endParaRPr lang="hr-HR" sz="3000" b="1" dirty="0">
              <a:solidFill>
                <a:prstClr val="black"/>
              </a:solidFill>
              <a:latin typeface="Ariel"/>
            </a:endParaRPr>
          </a:p>
        </p:txBody>
      </p:sp>
    </p:spTree>
    <p:extLst>
      <p:ext uri="{BB962C8B-B14F-4D97-AF65-F5344CB8AC3E}">
        <p14:creationId xmlns:p14="http://schemas.microsoft.com/office/powerpoint/2010/main" val="27917506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9576" y="908185"/>
            <a:ext cx="8334374" cy="5546035"/>
          </a:xfrm>
          <a:prstGeom prst="rect">
            <a:avLst/>
          </a:prstGeom>
          <a:noFill/>
          <a:ln>
            <a:solidFill>
              <a:srgbClr val="FEF8F4">
                <a:alpha val="90000"/>
              </a:srgb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561975" y="192167"/>
            <a:ext cx="80391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3000" dirty="0" smtClean="0">
                <a:solidFill>
                  <a:prstClr val="black"/>
                </a:solidFill>
                <a:latin typeface="Ariel"/>
              </a:rPr>
              <a:t>Radionice na </a:t>
            </a:r>
            <a:r>
              <a:rPr lang="hr-HR" sz="3000" dirty="0" err="1" smtClean="0">
                <a:solidFill>
                  <a:prstClr val="black"/>
                </a:solidFill>
                <a:latin typeface="Ariel"/>
              </a:rPr>
              <a:t>iPad</a:t>
            </a:r>
            <a:r>
              <a:rPr lang="hr-HR" sz="3000" dirty="0" smtClean="0">
                <a:solidFill>
                  <a:prstClr val="black"/>
                </a:solidFill>
                <a:latin typeface="Ariel"/>
              </a:rPr>
              <a:t> </a:t>
            </a:r>
            <a:r>
              <a:rPr lang="hr-HR" sz="3000" dirty="0" err="1" smtClean="0">
                <a:solidFill>
                  <a:prstClr val="black"/>
                </a:solidFill>
                <a:latin typeface="Ariel"/>
              </a:rPr>
              <a:t>tabletima</a:t>
            </a:r>
            <a:endParaRPr lang="hr-HR" sz="3000" dirty="0">
              <a:solidFill>
                <a:prstClr val="black"/>
              </a:solidFill>
              <a:latin typeface="Ariel"/>
            </a:endParaRPr>
          </a:p>
        </p:txBody>
      </p:sp>
    </p:spTree>
    <p:extLst>
      <p:ext uri="{BB962C8B-B14F-4D97-AF65-F5344CB8AC3E}">
        <p14:creationId xmlns:p14="http://schemas.microsoft.com/office/powerpoint/2010/main" val="27917506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zervirano mjesto sadržaja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29" y="3246105"/>
            <a:ext cx="6068545" cy="3411870"/>
          </a:xfrm>
          <a:effectLst>
            <a:softEdge rad="31750"/>
          </a:effectLst>
        </p:spPr>
      </p:pic>
      <p:pic>
        <p:nvPicPr>
          <p:cNvPr id="7" name="Rezervirano mjesto sadržaja 6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955" y="202718"/>
            <a:ext cx="6059019" cy="3406516"/>
          </a:xfrm>
          <a:effectLst>
            <a:softEdge rad="31750"/>
          </a:effectLst>
        </p:spPr>
      </p:pic>
      <p:sp>
        <p:nvSpPr>
          <p:cNvPr id="9" name="TekstniOkvir 8"/>
          <p:cNvSpPr txBox="1"/>
          <p:nvPr/>
        </p:nvSpPr>
        <p:spPr>
          <a:xfrm>
            <a:off x="133349" y="753834"/>
            <a:ext cx="2643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>
                <a:latin typeface="Ariel"/>
              </a:rPr>
              <a:t>Radionice</a:t>
            </a:r>
          </a:p>
          <a:p>
            <a:pPr algn="ctr"/>
            <a:r>
              <a:rPr lang="hr-HR" sz="2800" dirty="0" smtClean="0">
                <a:latin typeface="Ariel"/>
              </a:rPr>
              <a:t>Lego</a:t>
            </a:r>
          </a:p>
          <a:p>
            <a:pPr algn="ctr"/>
            <a:r>
              <a:rPr lang="hr-HR" sz="2800" dirty="0" smtClean="0">
                <a:latin typeface="Ariel"/>
              </a:rPr>
              <a:t>Mindstorms</a:t>
            </a:r>
            <a:endParaRPr lang="hr-HR" sz="2800" dirty="0">
              <a:latin typeface="Ariel"/>
            </a:endParaRPr>
          </a:p>
        </p:txBody>
      </p:sp>
    </p:spTree>
    <p:extLst>
      <p:ext uri="{BB962C8B-B14F-4D97-AF65-F5344CB8AC3E}">
        <p14:creationId xmlns:p14="http://schemas.microsoft.com/office/powerpoint/2010/main" val="43707824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iprema za izvedbu nastavnog sata u narodnoj knjiznici ZA POWER POINT_002_0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29278"/>
            <a:ext cx="8839200" cy="4961894"/>
          </a:xfrm>
          <a:prstGeom prst="rect">
            <a:avLst/>
          </a:prstGeom>
          <a:effectLst>
            <a:outerShdw blurRad="127000" dist="25400" dir="2700000" algn="ctr" rotWithShape="0">
              <a:prstClr val="black">
                <a:alpha val="60000"/>
              </a:prstClr>
            </a:outerShdw>
          </a:effectLst>
        </p:spPr>
      </p:pic>
      <p:sp>
        <p:nvSpPr>
          <p:cNvPr id="3" name="Pravokutnik 2"/>
          <p:cNvSpPr/>
          <p:nvPr/>
        </p:nvSpPr>
        <p:spPr>
          <a:xfrm>
            <a:off x="466726" y="133350"/>
            <a:ext cx="8058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Knjižnica Augusta Cesarca, Ravnice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-133350" y="712887"/>
            <a:ext cx="9277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Prikaz dijela pripreme za izvedbu nastavnog sata</a:t>
            </a:r>
          </a:p>
          <a:p>
            <a:pPr marL="109728" indent="0" algn="ctr"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Knjižnica kao mjesto poticanja čitalačke i informacijske pismenosti</a:t>
            </a:r>
          </a:p>
        </p:txBody>
      </p:sp>
    </p:spTree>
    <p:extLst>
      <p:ext uri="{BB962C8B-B14F-4D97-AF65-F5344CB8AC3E}">
        <p14:creationId xmlns:p14="http://schemas.microsoft.com/office/powerpoint/2010/main" val="3317844617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912" y="3046247"/>
            <a:ext cx="5477288" cy="3526004"/>
          </a:xfrm>
          <a:effectLst>
            <a:softEdge rad="31750"/>
          </a:effectLst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84" y="866776"/>
            <a:ext cx="5030291" cy="3350948"/>
          </a:xfrm>
          <a:effectLst>
            <a:softEdge rad="31750"/>
          </a:effectLst>
        </p:spPr>
      </p:pic>
      <p:sp>
        <p:nvSpPr>
          <p:cNvPr id="8" name="TekstniOkvir 7"/>
          <p:cNvSpPr txBox="1"/>
          <p:nvPr/>
        </p:nvSpPr>
        <p:spPr>
          <a:xfrm>
            <a:off x="638176" y="180976"/>
            <a:ext cx="8143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>
                <a:latin typeface="Ariel"/>
              </a:rPr>
              <a:t>E-radionica Mala škola glagoljice</a:t>
            </a:r>
          </a:p>
        </p:txBody>
      </p:sp>
    </p:spTree>
    <p:extLst>
      <p:ext uri="{BB962C8B-B14F-4D97-AF65-F5344CB8AC3E}">
        <p14:creationId xmlns:p14="http://schemas.microsoft.com/office/powerpoint/2010/main" val="196874784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5814</TotalTime>
  <Words>181</Words>
  <Application>Microsoft Office PowerPoint</Application>
  <PresentationFormat>On-screen Show (4:3)</PresentationFormat>
  <Paragraphs>60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Ariel</vt:lpstr>
      <vt:lpstr>Calibri</vt:lpstr>
      <vt:lpstr>Verdana</vt:lpstr>
      <vt:lpstr>Wingdings 2</vt:lpstr>
      <vt:lpstr>Aspect</vt:lpstr>
      <vt:lpstr>PowerPoint Presentation</vt:lpstr>
      <vt:lpstr>PowerPoint Presentation</vt:lpstr>
      <vt:lpstr>Informacijsko opismenjivanje djece i mladih</vt:lpstr>
      <vt:lpstr> Knjižnica Augusta Cesarca, Šubićeva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IFLA-in Manifest o internetu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Tomislav Silić</dc:creator>
  <cp:lastModifiedBy>Boris Badurina</cp:lastModifiedBy>
  <cp:revision>1173</cp:revision>
  <cp:lastPrinted>2016-02-25T08:27:08Z</cp:lastPrinted>
  <dcterms:created xsi:type="dcterms:W3CDTF">2015-08-26T18:36:02Z</dcterms:created>
  <dcterms:modified xsi:type="dcterms:W3CDTF">2017-04-20T17:22:41Z</dcterms:modified>
</cp:coreProperties>
</file>