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4"/>
  </p:notesMasterIdLst>
  <p:sldIdLst>
    <p:sldId id="256" r:id="rId2"/>
    <p:sldId id="264" r:id="rId3"/>
    <p:sldId id="265" r:id="rId4"/>
    <p:sldId id="266" r:id="rId5"/>
    <p:sldId id="262" r:id="rId6"/>
    <p:sldId id="263" r:id="rId7"/>
    <p:sldId id="257" r:id="rId8"/>
    <p:sldId id="258" r:id="rId9"/>
    <p:sldId id="261" r:id="rId10"/>
    <p:sldId id="259" r:id="rId11"/>
    <p:sldId id="260" r:id="rId12"/>
    <p:sldId id="267" r:id="rId13"/>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696"/>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382" autoAdjust="0"/>
  </p:normalViewPr>
  <p:slideViewPr>
    <p:cSldViewPr>
      <p:cViewPr varScale="1">
        <p:scale>
          <a:sx n="79" d="100"/>
          <a:sy n="79" d="100"/>
        </p:scale>
        <p:origin x="76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r-HR"/>
          </a:p>
        </p:txBody>
      </p:sp>
      <p:sp>
        <p:nvSpPr>
          <p:cNvPr id="3" name="Rezervirano mjesto datum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C77BF0-9109-4C34-B109-0E29D26F4903}" type="datetimeFigureOut">
              <a:rPr lang="hr-HR" smtClean="0"/>
              <a:t>20.4.2017.</a:t>
            </a:fld>
            <a:endParaRPr lang="hr-HR"/>
          </a:p>
        </p:txBody>
      </p:sp>
      <p:sp>
        <p:nvSpPr>
          <p:cNvPr id="4" name="Rezervirano mjesto slike slajd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r-HR"/>
          </a:p>
        </p:txBody>
      </p:sp>
      <p:sp>
        <p:nvSpPr>
          <p:cNvPr id="5" name="Rezervirano mjesto bilježaka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6" name="Rezervirano mjesto podnožj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r-HR"/>
          </a:p>
        </p:txBody>
      </p:sp>
      <p:sp>
        <p:nvSpPr>
          <p:cNvPr id="7" name="Rezervirano mjesto broja slajd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056993-4FBD-48EA-9A89-8A034ADBD8F8}" type="slidenum">
              <a:rPr lang="hr-HR" smtClean="0"/>
              <a:t>‹#›</a:t>
            </a:fld>
            <a:endParaRPr lang="hr-HR"/>
          </a:p>
        </p:txBody>
      </p:sp>
    </p:spTree>
    <p:extLst>
      <p:ext uri="{BB962C8B-B14F-4D97-AF65-F5344CB8AC3E}">
        <p14:creationId xmlns:p14="http://schemas.microsoft.com/office/powerpoint/2010/main" val="468237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r>
              <a:rPr lang="hr-HR" dirty="0" smtClean="0"/>
              <a:t>Svaka knjižnica ima neke specifičnosti</a:t>
            </a:r>
            <a:r>
              <a:rPr lang="hr-HR" baseline="0" dirty="0" smtClean="0"/>
              <a:t> u vidu </a:t>
            </a:r>
            <a:r>
              <a:rPr lang="hr-HR" dirty="0" smtClean="0"/>
              <a:t>korisničke populacije, smještaja</a:t>
            </a:r>
            <a:r>
              <a:rPr lang="hr-HR" baseline="0" dirty="0" smtClean="0"/>
              <a:t> i</a:t>
            </a:r>
            <a:r>
              <a:rPr lang="hr-HR" dirty="0" smtClean="0"/>
              <a:t> opremljenosti</a:t>
            </a:r>
            <a:r>
              <a:rPr lang="hr-HR" baseline="0" dirty="0" smtClean="0"/>
              <a:t> (a to su važne stavke pri definiranju strategija za razvoj informacijske pismenosti). Knjižnica </a:t>
            </a:r>
            <a:r>
              <a:rPr lang="hr-HR" baseline="0" dirty="0" err="1" smtClean="0"/>
              <a:t>Selčina</a:t>
            </a:r>
            <a:r>
              <a:rPr lang="hr-HR" baseline="0" dirty="0" smtClean="0"/>
              <a:t> je mala kvartovska knjižnica, smještena u zgradi, u naselju s puno mladih obitelji s djecom. Djeca koja samostalno dolaze u knjižnicu provesti svoje slobodno vrijeme su populacija koja najviše zahtjeva našu aktivnu medijaciju. Današnja knjižnica je multimedijalno okruženje, a informacijska pismenost nije potpuna bez osnovne medijske i informatičke pismenosti te snalaženja na </a:t>
            </a:r>
            <a:r>
              <a:rPr lang="hr-HR" baseline="0" dirty="0" err="1" smtClean="0"/>
              <a:t>internetu</a:t>
            </a:r>
            <a:r>
              <a:rPr lang="hr-HR" baseline="0" dirty="0" smtClean="0"/>
              <a:t>. Djeca su zbog svoje dobi  najosjetljivija  korisnička skupina jer nemaju  razvijen potreban kritički odnos prema sadržaju koji se nudi putem medija, a dostupan im je u velikim količinama. Dostupnost i obilje ponuđenog lako ih može odvesti u krivom smjeru na konzumiranje  loših i nekvalitetnih sadržaja, dok oni primjereni i kvalitetni sadržaji mogu ostati neprepoznati. Da se to ne bi dogodilo potrebno je angažiranje dječjeg knjižničara u svakodnevnoj medijatorskoj ulozi.</a:t>
            </a:r>
            <a:endParaRPr lang="hr-HR" dirty="0"/>
          </a:p>
        </p:txBody>
      </p:sp>
      <p:sp>
        <p:nvSpPr>
          <p:cNvPr id="4" name="Rezervirano mjesto broja slajda 3"/>
          <p:cNvSpPr>
            <a:spLocks noGrp="1"/>
          </p:cNvSpPr>
          <p:nvPr>
            <p:ph type="sldNum" sz="quarter" idx="10"/>
          </p:nvPr>
        </p:nvSpPr>
        <p:spPr/>
        <p:txBody>
          <a:bodyPr/>
          <a:lstStyle/>
          <a:p>
            <a:fld id="{06056993-4FBD-48EA-9A89-8A034ADBD8F8}" type="slidenum">
              <a:rPr lang="hr-HR" smtClean="0"/>
              <a:t>2</a:t>
            </a:fld>
            <a:endParaRPr lang="hr-HR"/>
          </a:p>
        </p:txBody>
      </p:sp>
    </p:spTree>
    <p:extLst>
      <p:ext uri="{BB962C8B-B14F-4D97-AF65-F5344CB8AC3E}">
        <p14:creationId xmlns:p14="http://schemas.microsoft.com/office/powerpoint/2010/main" val="9832436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r>
              <a:rPr lang="hr-HR" dirty="0" smtClean="0"/>
              <a:t>Vrlo dobar „alat” u radu s djecom;</a:t>
            </a:r>
            <a:r>
              <a:rPr lang="hr-HR" baseline="0" dirty="0" smtClean="0"/>
              <a:t> o</a:t>
            </a:r>
            <a:r>
              <a:rPr lang="hr-HR" dirty="0" smtClean="0"/>
              <a:t>brađuju njima bliske probleme,</a:t>
            </a:r>
            <a:r>
              <a:rPr lang="hr-HR" baseline="0" dirty="0" smtClean="0"/>
              <a:t> likovi su djeca i koristimo ih kroz naše </a:t>
            </a:r>
            <a:r>
              <a:rPr lang="hr-HR" baseline="0" dirty="0" err="1" smtClean="0"/>
              <a:t>pričaonice</a:t>
            </a:r>
            <a:r>
              <a:rPr lang="hr-HR" baseline="0" dirty="0" smtClean="0"/>
              <a:t>, aktivnosti čitateljskog kluba, kao polazište za dramsku igru, razgovor itd.</a:t>
            </a:r>
          </a:p>
          <a:p>
            <a:r>
              <a:rPr lang="hr-HR" baseline="0" dirty="0" smtClean="0"/>
              <a:t>Zadnje, ali neizbježno i vrlo važno kada govorimo o sigurnosti na </a:t>
            </a:r>
            <a:r>
              <a:rPr lang="hr-HR" baseline="0" dirty="0" err="1" smtClean="0"/>
              <a:t>internetu</a:t>
            </a:r>
            <a:r>
              <a:rPr lang="hr-HR" baseline="0" dirty="0" smtClean="0"/>
              <a:t> je stavka naše </a:t>
            </a:r>
            <a:r>
              <a:rPr lang="hr-HR" b="1" baseline="0" dirty="0" smtClean="0"/>
              <a:t>fizičke prisutnosti i kontrole</a:t>
            </a:r>
            <a:r>
              <a:rPr lang="hr-HR" baseline="0" dirty="0" smtClean="0"/>
              <a:t>. Kada su u pitanju djeca koja dolaze u knjižnicu na svojih besplatnih pola sata </a:t>
            </a:r>
            <a:r>
              <a:rPr lang="hr-HR" baseline="0" dirty="0" err="1" smtClean="0"/>
              <a:t>interneta</a:t>
            </a:r>
            <a:r>
              <a:rPr lang="hr-HR" baseline="0" dirty="0" smtClean="0"/>
              <a:t>, ne možemo se pozivati na neku diskreciju. Bitno je da smo tu, da pratimo što rade, da se ponekad umiješamo bilo da skrenemo pažnju na </a:t>
            </a:r>
            <a:r>
              <a:rPr lang="hr-HR" b="1" baseline="0" dirty="0" smtClean="0"/>
              <a:t>nepoželjan sadržaj</a:t>
            </a:r>
            <a:r>
              <a:rPr lang="hr-HR" b="0" baseline="0" dirty="0" smtClean="0"/>
              <a:t>, bilo da pokušamo ponuditi nešto drugo (a oni najčešće žele samo igrati svoju omiljenu igru, npr. ROBLOCKS), </a:t>
            </a:r>
            <a:r>
              <a:rPr lang="hr-HR" baseline="0" dirty="0" smtClean="0"/>
              <a:t>bilo da ograničimo vrijeme koje žele provesti igrajući igrice (iako oni žele uplatiti sljedećih pola sata i još sljedećih…mi smo tu da procijenimo kada je dosta i da ih usmjerimo na neke druge sadržaje u knjižnici (ako možemo). Često se dogovorimo s roditeljima koliko im je dopušteno biti, a ponekad moramo tu odgovornost preuzeti na sebe (jer ima roditelja koji nemaju tu svijest o vremenu koje je poželjno provesti pred ekranom pa daju djeci da sama odlučuju o tome – svi znamo da ima djece kod koje bi se to moglo protegnuti na cijeli dan!)</a:t>
            </a:r>
            <a:endParaRPr lang="hr-HR" dirty="0"/>
          </a:p>
        </p:txBody>
      </p:sp>
      <p:sp>
        <p:nvSpPr>
          <p:cNvPr id="4" name="Rezervirano mjesto broja slajda 3"/>
          <p:cNvSpPr>
            <a:spLocks noGrp="1"/>
          </p:cNvSpPr>
          <p:nvPr>
            <p:ph type="sldNum" sz="quarter" idx="10"/>
          </p:nvPr>
        </p:nvSpPr>
        <p:spPr/>
        <p:txBody>
          <a:bodyPr/>
          <a:lstStyle/>
          <a:p>
            <a:fld id="{06056993-4FBD-48EA-9A89-8A034ADBD8F8}" type="slidenum">
              <a:rPr lang="hr-HR" smtClean="0"/>
              <a:t>11</a:t>
            </a:fld>
            <a:endParaRPr lang="hr-HR"/>
          </a:p>
        </p:txBody>
      </p:sp>
    </p:spTree>
    <p:extLst>
      <p:ext uri="{BB962C8B-B14F-4D97-AF65-F5344CB8AC3E}">
        <p14:creationId xmlns:p14="http://schemas.microsoft.com/office/powerpoint/2010/main" val="21845747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r>
              <a:rPr lang="hr-HR" dirty="0" smtClean="0"/>
              <a:t>I za kraj, ove bih dvije rečenice</a:t>
            </a:r>
            <a:r>
              <a:rPr lang="hr-HR" baseline="0" dirty="0" smtClean="0"/>
              <a:t> istaknula kao neku „misao vodilju” u svakodnevnom radu s našim malim korisnicima. </a:t>
            </a:r>
          </a:p>
          <a:p>
            <a:r>
              <a:rPr lang="hr-HR" baseline="0" dirty="0" smtClean="0"/>
              <a:t>Dakle, svi znamo da nas …”ONO ŠTO GLEDAMO, ČITAMO I SLUŠAMO OBLIKUJE”, a to je najvidljivije i ključno upravo u osjetljivoj, dječjoj dobi…</a:t>
            </a:r>
          </a:p>
          <a:p>
            <a:r>
              <a:rPr lang="hr-HR" baseline="0" dirty="0" smtClean="0"/>
              <a:t>I ono najvažnije: „OSNOVNA PISMENOST PREDUVIJET JE I TEMELJ INFORMACIJSKOJ PISMENOSTI…”</a:t>
            </a:r>
          </a:p>
          <a:p>
            <a:r>
              <a:rPr lang="hr-HR" baseline="0" dirty="0" smtClean="0"/>
              <a:t>Znači, bez obzira na mogućnosti koje nudi Internet i nova tehnologija, one „klasične” aktivnosti ne smiju preći u drugi plan jer su važan i neizbježan korak u razvijanju kritičke svijesti i istraživačkog duha koje nastojimo kod djece razviti i koji su toliko potrebni kako bi se mlado biće moglo snaći u današnjem svijetu informacija.</a:t>
            </a:r>
          </a:p>
        </p:txBody>
      </p:sp>
      <p:sp>
        <p:nvSpPr>
          <p:cNvPr id="4" name="Rezervirano mjesto broja slajda 3"/>
          <p:cNvSpPr>
            <a:spLocks noGrp="1"/>
          </p:cNvSpPr>
          <p:nvPr>
            <p:ph type="sldNum" sz="quarter" idx="10"/>
          </p:nvPr>
        </p:nvSpPr>
        <p:spPr/>
        <p:txBody>
          <a:bodyPr/>
          <a:lstStyle/>
          <a:p>
            <a:fld id="{06056993-4FBD-48EA-9A89-8A034ADBD8F8}" type="slidenum">
              <a:rPr lang="hr-HR" smtClean="0"/>
              <a:t>12</a:t>
            </a:fld>
            <a:endParaRPr lang="hr-HR"/>
          </a:p>
        </p:txBody>
      </p:sp>
    </p:spTree>
    <p:extLst>
      <p:ext uri="{BB962C8B-B14F-4D97-AF65-F5344CB8AC3E}">
        <p14:creationId xmlns:p14="http://schemas.microsoft.com/office/powerpoint/2010/main" val="20391237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r>
              <a:rPr lang="hr-HR" dirty="0" smtClean="0"/>
              <a:t>Navedeni</a:t>
            </a:r>
            <a:r>
              <a:rPr lang="hr-HR" baseline="0" dirty="0" smtClean="0"/>
              <a:t> problemi ( neinformiranost i neprepoznavanje dostupnih, primjerenih i kvalitetnih izvora informacija i programa za igru i zabavu te neupućenost u opasnosti virtualnog svijeta ) mogu se nadići uz pomoć informacijski opismenjene odrasle osobe ( roditelja, učitelja, odgojitelja, knjižničara…) i kontinuiranog obrazovno- odgojnog djelovanja usmjerenog na mlade naraštaje.</a:t>
            </a:r>
            <a:endParaRPr lang="hr-HR" dirty="0"/>
          </a:p>
        </p:txBody>
      </p:sp>
      <p:sp>
        <p:nvSpPr>
          <p:cNvPr id="4" name="Rezervirano mjesto broja slajda 3"/>
          <p:cNvSpPr>
            <a:spLocks noGrp="1"/>
          </p:cNvSpPr>
          <p:nvPr>
            <p:ph type="sldNum" sz="quarter" idx="10"/>
          </p:nvPr>
        </p:nvSpPr>
        <p:spPr/>
        <p:txBody>
          <a:bodyPr/>
          <a:lstStyle/>
          <a:p>
            <a:fld id="{06056993-4FBD-48EA-9A89-8A034ADBD8F8}" type="slidenum">
              <a:rPr lang="hr-HR" smtClean="0"/>
              <a:t>3</a:t>
            </a:fld>
            <a:endParaRPr lang="hr-HR"/>
          </a:p>
        </p:txBody>
      </p:sp>
    </p:spTree>
    <p:extLst>
      <p:ext uri="{BB962C8B-B14F-4D97-AF65-F5344CB8AC3E}">
        <p14:creationId xmlns:p14="http://schemas.microsoft.com/office/powerpoint/2010/main" val="37735648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1200" b="0" i="0" u="none" strike="noStrike" kern="1200" cap="none" spc="0" normalizeH="0" baseline="0" noProof="0" dirty="0" smtClean="0">
                <a:ln>
                  <a:noFill/>
                </a:ln>
                <a:solidFill>
                  <a:prstClr val="black"/>
                </a:solidFill>
                <a:effectLst/>
                <a:uLnTx/>
                <a:uFillTx/>
                <a:latin typeface="+mn-lt"/>
                <a:ea typeface="+mn-ea"/>
                <a:cs typeface="+mn-cs"/>
              </a:rPr>
              <a:t> Najmlađi knjižnični korisnici slijede upute knjižničara te se brojni problemi  aktivnom, instruktivnom, poučnom medijacijom  mogu smanjiti. Poznavanje i prosuđivanje građe za djecu, neovisno kojim medijem je prezentirana ta građa, ključna je kompetencija dječjeg knjižničara. Savjetodavnim radom knjižničari trebaju upućivati djecu i njihove roditelje na kvalitetne i dobno primjerene medijske sadržaje s obrazovnom svrhom koja potiču usvajanje znanja i promoviraju socijalno poželjna ponašanja. </a:t>
            </a:r>
          </a:p>
          <a:p>
            <a:endParaRPr lang="hr-HR" dirty="0"/>
          </a:p>
        </p:txBody>
      </p:sp>
      <p:sp>
        <p:nvSpPr>
          <p:cNvPr id="4" name="Rezervirano mjesto broja slajda 3"/>
          <p:cNvSpPr>
            <a:spLocks noGrp="1"/>
          </p:cNvSpPr>
          <p:nvPr>
            <p:ph type="sldNum" sz="quarter" idx="10"/>
          </p:nvPr>
        </p:nvSpPr>
        <p:spPr/>
        <p:txBody>
          <a:bodyPr/>
          <a:lstStyle/>
          <a:p>
            <a:fld id="{06056993-4FBD-48EA-9A89-8A034ADBD8F8}" type="slidenum">
              <a:rPr lang="hr-HR" smtClean="0"/>
              <a:t>4</a:t>
            </a:fld>
            <a:endParaRPr lang="hr-HR"/>
          </a:p>
        </p:txBody>
      </p:sp>
    </p:spTree>
    <p:extLst>
      <p:ext uri="{BB962C8B-B14F-4D97-AF65-F5344CB8AC3E}">
        <p14:creationId xmlns:p14="http://schemas.microsoft.com/office/powerpoint/2010/main" val="10461430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r>
              <a:rPr lang="hr-HR" dirty="0" smtClean="0"/>
              <a:t>Budući</a:t>
            </a:r>
            <a:r>
              <a:rPr lang="hr-HR" baseline="0" dirty="0" smtClean="0"/>
              <a:t> da roditelji imaju najvažniju ulogu u reguliranju utjecaja medija na djecu, zadatak knjižnice im je pomoći u njihovoj roditeljskoj ulozi putem dobro osmišljenih programa za roditelje. U knjižnici stoga organiziramo predavanja za roditelje ( u veljači održano predavanje u knjižnici pod naslovom Pozitivni i negativni učinci računalnih igrica je snimljeno  i emitirano u emisiji  Umijeće odrastanja HR1). Zbog potrebe informiranja što većeg broja roditelja, na poziv učitelja obližnje škole, edukativna predavanja održali smo i u OŠ Luka za roditelje učenika trećih razreda. </a:t>
            </a:r>
            <a:endParaRPr lang="hr-HR" dirty="0"/>
          </a:p>
        </p:txBody>
      </p:sp>
      <p:sp>
        <p:nvSpPr>
          <p:cNvPr id="4" name="Rezervirano mjesto broja slajda 3"/>
          <p:cNvSpPr>
            <a:spLocks noGrp="1"/>
          </p:cNvSpPr>
          <p:nvPr>
            <p:ph type="sldNum" sz="quarter" idx="10"/>
          </p:nvPr>
        </p:nvSpPr>
        <p:spPr/>
        <p:txBody>
          <a:bodyPr/>
          <a:lstStyle/>
          <a:p>
            <a:fld id="{06056993-4FBD-48EA-9A89-8A034ADBD8F8}" type="slidenum">
              <a:rPr lang="hr-HR" smtClean="0"/>
              <a:t>5</a:t>
            </a:fld>
            <a:endParaRPr lang="hr-HR"/>
          </a:p>
        </p:txBody>
      </p:sp>
    </p:spTree>
    <p:extLst>
      <p:ext uri="{BB962C8B-B14F-4D97-AF65-F5344CB8AC3E}">
        <p14:creationId xmlns:p14="http://schemas.microsoft.com/office/powerpoint/2010/main" val="7911680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r>
              <a:rPr lang="hr-HR" baseline="0" dirty="0" smtClean="0"/>
              <a:t> Povremeno organiziramo posebne akcije kako bismo skrenuli pažnju na zanimljive i primjerene medijske sadržaje. Prošle godine bila je to prezentacija igre QLEGENDS, novije inačice projekta </a:t>
            </a:r>
            <a:r>
              <a:rPr lang="hr-HR" baseline="0" dirty="0" err="1" smtClean="0"/>
              <a:t>Učilica</a:t>
            </a:r>
            <a:r>
              <a:rPr lang="hr-HR" baseline="0" dirty="0" smtClean="0"/>
              <a:t>, gdje smo okupili dvadesetak naših malih korisnika kako bi ih voditelj Projekta upoznao s igrom i podijelio im šifre putem kojih igru mogu igrati i od kuće. Ideja je bila da se formiraju timovi koji putem kvalifikacija sakupljaju bodove (a sakupljaju ih rješavanjem zadataka iz školskih predmeta prema svojoj dobi). Timovi su se međusobno natjecali putem turnira gdje su se u strateškoj igri „borili” za osvajanje „čarobne kutije” protivnika. Prezentirana igra je odlično prihvaćena te nastavljena od kuće. Cilj ovih programa je ostvaren budući da su djeca  putem igre i na zabavan način usvajala znanje i jačala pri tome socijalne vještine timskim radom.</a:t>
            </a:r>
            <a:endParaRPr lang="hr-HR" dirty="0"/>
          </a:p>
        </p:txBody>
      </p:sp>
      <p:sp>
        <p:nvSpPr>
          <p:cNvPr id="4" name="Rezervirano mjesto broja slajda 3"/>
          <p:cNvSpPr>
            <a:spLocks noGrp="1"/>
          </p:cNvSpPr>
          <p:nvPr>
            <p:ph type="sldNum" sz="quarter" idx="10"/>
          </p:nvPr>
        </p:nvSpPr>
        <p:spPr/>
        <p:txBody>
          <a:bodyPr/>
          <a:lstStyle/>
          <a:p>
            <a:fld id="{06056993-4FBD-48EA-9A89-8A034ADBD8F8}" type="slidenum">
              <a:rPr lang="hr-HR" smtClean="0"/>
              <a:t>6</a:t>
            </a:fld>
            <a:endParaRPr lang="hr-HR"/>
          </a:p>
        </p:txBody>
      </p:sp>
    </p:spTree>
    <p:extLst>
      <p:ext uri="{BB962C8B-B14F-4D97-AF65-F5344CB8AC3E}">
        <p14:creationId xmlns:p14="http://schemas.microsoft.com/office/powerpoint/2010/main" val="7480232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r>
              <a:rPr lang="hr-HR" dirty="0" smtClean="0"/>
              <a:t>Ipak, one naše redovne, svakodnevne</a:t>
            </a:r>
            <a:r>
              <a:rPr lang="hr-HR" baseline="0" dirty="0" smtClean="0"/>
              <a:t> aktivnosti pokazale su se kao najbolji i najučinkovitiji način da djeci ponudimo kvalitetne sadržaje jer se odvijaju redovito, svaki tjedan. Pogotovo </a:t>
            </a:r>
            <a:r>
              <a:rPr lang="hr-HR" b="1" baseline="0" dirty="0" smtClean="0"/>
              <a:t>školska radionica </a:t>
            </a:r>
            <a:r>
              <a:rPr lang="hr-HR" baseline="0" dirty="0" smtClean="0"/>
              <a:t>jer djeca od 7 – 12 godina dobro reagiraju na dinamiku koja se postiže kombiniranjem npr. pisanja priče, glume i nekog </a:t>
            </a:r>
            <a:r>
              <a:rPr lang="hr-HR" baseline="0" dirty="0" err="1" smtClean="0"/>
              <a:t>online</a:t>
            </a:r>
            <a:r>
              <a:rPr lang="hr-HR" baseline="0" dirty="0" smtClean="0"/>
              <a:t> sadržaja. Tako smo otkrili </a:t>
            </a:r>
            <a:r>
              <a:rPr lang="hr-HR" b="1" baseline="0" dirty="0" smtClean="0"/>
              <a:t>PIXTON</a:t>
            </a:r>
            <a:r>
              <a:rPr lang="hr-HR" baseline="0" dirty="0" smtClean="0"/>
              <a:t>, stranicu pomoću koje se može vrlo jednostavnim alatima izraditi vlastiti strip, a ako žele, mogu ga i javno objaviti te pregledavati tuđe stripove. Ovo je primjer stripa koji smo nedavno započeli raditi, a zove se „Neobičan projekt”. Radimo ga u nastavcima, svaki put po 6 sličica, a tema mu je potraga grupice učenika za značenjem jedne nepoznate i tajanstvene riječi…Osim PIXTON-a koristili smo i SCRATCH (koji uvodi djecu u početke programiranja), svima poznati GOOGLE EARTH (koji pruža bezbroj mogućnosti i poticaja za igru), a uvijek tražimo i nove ideje. </a:t>
            </a:r>
            <a:endParaRPr lang="hr-HR" dirty="0"/>
          </a:p>
        </p:txBody>
      </p:sp>
      <p:sp>
        <p:nvSpPr>
          <p:cNvPr id="4" name="Rezervirano mjesto broja slajda 3"/>
          <p:cNvSpPr>
            <a:spLocks noGrp="1"/>
          </p:cNvSpPr>
          <p:nvPr>
            <p:ph type="sldNum" sz="quarter" idx="10"/>
          </p:nvPr>
        </p:nvSpPr>
        <p:spPr/>
        <p:txBody>
          <a:bodyPr/>
          <a:lstStyle/>
          <a:p>
            <a:fld id="{06056993-4FBD-48EA-9A89-8A034ADBD8F8}" type="slidenum">
              <a:rPr lang="hr-HR" smtClean="0"/>
              <a:t>7</a:t>
            </a:fld>
            <a:endParaRPr lang="hr-HR"/>
          </a:p>
        </p:txBody>
      </p:sp>
    </p:spTree>
    <p:extLst>
      <p:ext uri="{BB962C8B-B14F-4D97-AF65-F5344CB8AC3E}">
        <p14:creationId xmlns:p14="http://schemas.microsoft.com/office/powerpoint/2010/main" val="38741326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r>
              <a:rPr lang="hr-HR" dirty="0" smtClean="0"/>
              <a:t>Rijetka su djeca koja kod kuće sama biraju stranice poput ovih koje smo tu naveli,</a:t>
            </a:r>
            <a:r>
              <a:rPr lang="hr-HR" baseline="0" dirty="0" smtClean="0"/>
              <a:t> bez obzira na njihovu kvalitetu i zanimljiv i koristan sadržaj. Zato smo tu mi da ih na njih uputimo i često ih koristimo na radionicama. </a:t>
            </a:r>
            <a:r>
              <a:rPr lang="hr-HR" b="1" baseline="0" dirty="0" smtClean="0"/>
              <a:t>TRAGAČI</a:t>
            </a:r>
            <a:r>
              <a:rPr lang="hr-HR" baseline="0" dirty="0" smtClean="0"/>
              <a:t> su, recimo,  neizbježni na sastancima našeg čitateljskog kluba </a:t>
            </a:r>
            <a:r>
              <a:rPr lang="hr-HR" baseline="0" dirty="0" err="1" smtClean="0"/>
              <a:t>Čitafora</a:t>
            </a:r>
            <a:r>
              <a:rPr lang="hr-HR" baseline="0" dirty="0" smtClean="0"/>
              <a:t>. Neka djeca aktivno sudjeluju u njihovim igrama, raspravama; čitamo osvrte i učimo pisati svoje. </a:t>
            </a:r>
            <a:r>
              <a:rPr lang="hr-HR" dirty="0" smtClean="0"/>
              <a:t>Tu je</a:t>
            </a:r>
            <a:r>
              <a:rPr lang="hr-HR" baseline="0" dirty="0" smtClean="0"/>
              <a:t> i Dječji magazin GKR sa zanimljivim tekstovima koje zajednički čitamo i komentiramo, KROKOTAK sa idejama za kreativni </a:t>
            </a:r>
            <a:r>
              <a:rPr lang="hr-HR" u="none" baseline="0" dirty="0" smtClean="0"/>
              <a:t>rad</a:t>
            </a:r>
            <a:r>
              <a:rPr lang="hr-HR" u="sng" baseline="0" dirty="0" smtClean="0"/>
              <a:t>… Zapravo nam je cilj da djeca steknu naviku da i samostalno, kod kuće koriste takve stranice</a:t>
            </a:r>
            <a:r>
              <a:rPr lang="hr-HR" baseline="0" dirty="0" smtClean="0"/>
              <a:t> umjesto da stalno igraju jedne te iste igrice, budu „dežurni” na društvenim mrežama i sl.</a:t>
            </a:r>
          </a:p>
          <a:p>
            <a:pPr marL="0" indent="0">
              <a:buFont typeface="Arial" panose="020B0604020202020204" pitchFamily="34" charset="0"/>
              <a:buNone/>
            </a:pPr>
            <a:r>
              <a:rPr lang="hr-HR" baseline="0" dirty="0" smtClean="0"/>
              <a:t>Također, potičemo ih i da sami otkrivaju te pišu </a:t>
            </a:r>
            <a:r>
              <a:rPr lang="hr-HR" b="1" baseline="0" dirty="0" smtClean="0"/>
              <a:t>prijedloge i recenzije zanimljivih stranica i aplikacija </a:t>
            </a:r>
            <a:r>
              <a:rPr lang="hr-HR" baseline="0" dirty="0" smtClean="0"/>
              <a:t>(za to imamo posebnu bilježnicu, a one najzanimljivije stavljamo i na oglasnu ploču). To su jako dobro prihvatili i imamo u bilježnici već dobru „bazu” prijedloga koji slijede njihove interese, bilo da je to povijest (pa tako imamo prijedlog arhive Povijesnih tema na stranicama HR3) ili pak recenzije nekih omiljenih igrica ili modnih stranica.</a:t>
            </a:r>
            <a:endParaRPr lang="hr-HR" dirty="0"/>
          </a:p>
        </p:txBody>
      </p:sp>
      <p:sp>
        <p:nvSpPr>
          <p:cNvPr id="4" name="Rezervirano mjesto broja slajda 3"/>
          <p:cNvSpPr>
            <a:spLocks noGrp="1"/>
          </p:cNvSpPr>
          <p:nvPr>
            <p:ph type="sldNum" sz="quarter" idx="10"/>
          </p:nvPr>
        </p:nvSpPr>
        <p:spPr/>
        <p:txBody>
          <a:bodyPr/>
          <a:lstStyle/>
          <a:p>
            <a:fld id="{06056993-4FBD-48EA-9A89-8A034ADBD8F8}" type="slidenum">
              <a:rPr lang="hr-HR" smtClean="0"/>
              <a:t>8</a:t>
            </a:fld>
            <a:endParaRPr lang="hr-HR"/>
          </a:p>
        </p:txBody>
      </p:sp>
    </p:spTree>
    <p:extLst>
      <p:ext uri="{BB962C8B-B14F-4D97-AF65-F5344CB8AC3E}">
        <p14:creationId xmlns:p14="http://schemas.microsoft.com/office/powerpoint/2010/main" val="3253341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pPr marL="0" indent="0">
              <a:buFont typeface="Arial" panose="020B0604020202020204" pitchFamily="34" charset="0"/>
              <a:buNone/>
            </a:pPr>
            <a:r>
              <a:rPr lang="hr-HR" dirty="0" smtClean="0"/>
              <a:t>Informacijska pismenost školske djece u gradu Zagrebu svakako</a:t>
            </a:r>
            <a:r>
              <a:rPr lang="hr-HR" baseline="0" dirty="0" smtClean="0"/>
              <a:t> treba uključivati poznavanje Kataloga Knjižnica grada Zagreba. Tu važnost sve više prepoznaju i nastavnici obližnjih osnovnih škola pa nam dovode učenike na grupne radionice gdje ih upućujemo u mogućnosti koje Katalog nudi te na primjerima, često i uz igru natjecanja, vježbamo učinkovito pretraživanje, ali tu se susreću s pojmovima signature, anotacije </a:t>
            </a:r>
            <a:r>
              <a:rPr lang="hr-HR" baseline="0" dirty="0" err="1" smtClean="0"/>
              <a:t>itd</a:t>
            </a:r>
            <a:r>
              <a:rPr lang="hr-HR" baseline="0" dirty="0" smtClean="0"/>
              <a:t>…</a:t>
            </a:r>
          </a:p>
          <a:p>
            <a:pPr marL="0" indent="0">
              <a:buFont typeface="Arial" panose="020B0604020202020204" pitchFamily="34" charset="0"/>
              <a:buNone/>
            </a:pPr>
            <a:r>
              <a:rPr lang="hr-HR" b="1" baseline="0" dirty="0" smtClean="0"/>
              <a:t>Školska radionica </a:t>
            </a:r>
            <a:r>
              <a:rPr lang="hr-HR" baseline="0" dirty="0" smtClean="0"/>
              <a:t>ponedjeljkom odlična je prilika za igranje igara koje pomažu razviti kritički odnos i strategiju učinkovitog pretraživanja kako </a:t>
            </a:r>
            <a:r>
              <a:rPr lang="hr-HR" baseline="0" dirty="0" err="1" smtClean="0"/>
              <a:t>interneta</a:t>
            </a:r>
            <a:r>
              <a:rPr lang="hr-HR" baseline="0" dirty="0" smtClean="0"/>
              <a:t>, tako i klasičnih izvora. Obično se natječu po dvije manje skupine djece koja recimo u igri „PRONAĐI ULJEZA” moraju pronaći što više „lažnih informacija” u zadanom tekstu u određenom vremenu, a smiju se služiti </a:t>
            </a:r>
            <a:r>
              <a:rPr lang="hr-HR" baseline="0" dirty="0" err="1" smtClean="0"/>
              <a:t>internetom</a:t>
            </a:r>
            <a:r>
              <a:rPr lang="hr-HR" baseline="0" dirty="0" smtClean="0"/>
              <a:t>, dostupnim enciklopedijama…prema dogovoru.</a:t>
            </a:r>
          </a:p>
          <a:p>
            <a:pPr marL="0" indent="0">
              <a:buFont typeface="Arial" panose="020B0604020202020204" pitchFamily="34" charset="0"/>
              <a:buNone/>
            </a:pPr>
            <a:r>
              <a:rPr lang="hr-HR" dirty="0" smtClean="0"/>
              <a:t>Puno</a:t>
            </a:r>
            <a:r>
              <a:rPr lang="hr-HR" baseline="0" dirty="0" smtClean="0"/>
              <a:t> možemo napraviti i u </a:t>
            </a:r>
            <a:r>
              <a:rPr lang="hr-HR" b="1" baseline="0" dirty="0" smtClean="0"/>
              <a:t>individualnom radu </a:t>
            </a:r>
            <a:r>
              <a:rPr lang="hr-HR" baseline="0" dirty="0" smtClean="0"/>
              <a:t>s djecom koja dođu u knjižnicu kako bi napravili neki školski projekt, referat ili jednostavan istraživački rad. Tu dolaze do izražaja oni problemi koje smo naveli na početku: većina djece želi dobiti gotov tekst koji onda mogu „</a:t>
            </a:r>
            <a:r>
              <a:rPr lang="hr-HR" baseline="0" dirty="0" err="1" smtClean="0"/>
              <a:t>kopipejstati</a:t>
            </a:r>
            <a:r>
              <a:rPr lang="hr-HR" baseline="0" dirty="0" smtClean="0"/>
              <a:t>” i prezentirati ga kao vlastiti uradak. Nedostaje im strpljenja, volje za istraživanjem različitih izvora, teško im je procijeniti koji su izvori kvalitetni, pa se odluče na prvi koji im se ponudi kao rezultat pretrage. Također, svijest o autorskom pravu nije im uopće razvijena. </a:t>
            </a:r>
          </a:p>
          <a:p>
            <a:r>
              <a:rPr lang="hr-HR" baseline="0" dirty="0" smtClean="0"/>
              <a:t>Tu nastupamo mi kao medijatori i nastojimo s njima sjesti i pomoći im. Često moramo educirati i roditelje koji znaju doći da naprave rad umjesto djece, a ni samo ne znaju kako. </a:t>
            </a:r>
            <a:endParaRPr lang="hr-HR" dirty="0"/>
          </a:p>
        </p:txBody>
      </p:sp>
      <p:sp>
        <p:nvSpPr>
          <p:cNvPr id="4" name="Rezervirano mjesto broja slajda 3"/>
          <p:cNvSpPr>
            <a:spLocks noGrp="1"/>
          </p:cNvSpPr>
          <p:nvPr>
            <p:ph type="sldNum" sz="quarter" idx="10"/>
          </p:nvPr>
        </p:nvSpPr>
        <p:spPr/>
        <p:txBody>
          <a:bodyPr/>
          <a:lstStyle/>
          <a:p>
            <a:fld id="{06056993-4FBD-48EA-9A89-8A034ADBD8F8}" type="slidenum">
              <a:rPr lang="hr-HR" smtClean="0"/>
              <a:t>9</a:t>
            </a:fld>
            <a:endParaRPr lang="hr-HR"/>
          </a:p>
        </p:txBody>
      </p:sp>
    </p:spTree>
    <p:extLst>
      <p:ext uri="{BB962C8B-B14F-4D97-AF65-F5344CB8AC3E}">
        <p14:creationId xmlns:p14="http://schemas.microsoft.com/office/powerpoint/2010/main" val="18481324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r>
              <a:rPr lang="hr-HR" dirty="0" smtClean="0"/>
              <a:t>Sigurnost na </a:t>
            </a:r>
            <a:r>
              <a:rPr lang="hr-HR" dirty="0" err="1" smtClean="0"/>
              <a:t>internetu</a:t>
            </a:r>
            <a:r>
              <a:rPr lang="hr-HR" dirty="0" smtClean="0"/>
              <a:t> bitan</a:t>
            </a:r>
            <a:r>
              <a:rPr lang="hr-HR" baseline="0" dirty="0" smtClean="0"/>
              <a:t> je dio informacijske pismenosti i posebno važan upravo u dobi kada se dijete samostalno počinje koristiti </a:t>
            </a:r>
            <a:r>
              <a:rPr lang="hr-HR" baseline="0" dirty="0" err="1" smtClean="0"/>
              <a:t>internetom</a:t>
            </a:r>
            <a:r>
              <a:rPr lang="hr-HR" baseline="0" dirty="0" smtClean="0"/>
              <a:t>, a to je rana školska dob (neki i prije!) Tu smo naveli web stranice koje su se pokazale korisnima  prvenstveno nama u potrazi za dobrim materijalima koje možemo onda ponuditi djeci i roditeljima.</a:t>
            </a:r>
          </a:p>
          <a:p>
            <a:r>
              <a:rPr lang="hr-HR" b="0" baseline="0" dirty="0" smtClean="0"/>
              <a:t>Nude</a:t>
            </a:r>
            <a:r>
              <a:rPr lang="hr-HR" b="1" baseline="0" dirty="0" smtClean="0"/>
              <a:t> </a:t>
            </a:r>
            <a:r>
              <a:rPr lang="hr-HR" baseline="0" dirty="0" smtClean="0"/>
              <a:t>obilje dobrih tekstova, ali i igara koje se mogu koristiti u radu s djecom. Tako je npr. </a:t>
            </a:r>
            <a:r>
              <a:rPr lang="hr-HR" b="1" baseline="0" dirty="0" smtClean="0"/>
              <a:t>Centar za sigurniji </a:t>
            </a:r>
            <a:r>
              <a:rPr lang="hr-HR" b="1" baseline="0" dirty="0" err="1" smtClean="0"/>
              <a:t>internet</a:t>
            </a:r>
            <a:r>
              <a:rPr lang="hr-HR" baseline="0" dirty="0" smtClean="0"/>
              <a:t> na </a:t>
            </a:r>
            <a:r>
              <a:rPr lang="hr-HR" u="sng" baseline="0" dirty="0" smtClean="0"/>
              <a:t>Dan sigurnijeg </a:t>
            </a:r>
            <a:r>
              <a:rPr lang="hr-HR" u="sng" baseline="0" dirty="0" err="1" smtClean="0"/>
              <a:t>interneta</a:t>
            </a:r>
            <a:r>
              <a:rPr lang="hr-HR" u="sng" baseline="0" dirty="0" smtClean="0"/>
              <a:t> </a:t>
            </a:r>
            <a:r>
              <a:rPr lang="hr-HR" baseline="0" dirty="0" smtClean="0"/>
              <a:t>(7. veljače) organizirao  </a:t>
            </a:r>
            <a:r>
              <a:rPr lang="hr-HR" b="1" baseline="0" dirty="0" err="1" smtClean="0"/>
              <a:t>online</a:t>
            </a:r>
            <a:r>
              <a:rPr lang="hr-HR" b="1" baseline="0" dirty="0" smtClean="0"/>
              <a:t> kviz </a:t>
            </a:r>
            <a:r>
              <a:rPr lang="hr-HR" baseline="0" dirty="0" smtClean="0"/>
              <a:t>s pitanjima na tu temu pa su djeca taj cijeli dan dolazila u Knjižnicu rješavati ga (nudile su se i privlačne nagrade pa nije bilo teško potaknuti ih</a:t>
            </a:r>
            <a:r>
              <a:rPr lang="hr-HR" baseline="0" dirty="0" smtClean="0">
                <a:sym typeface="Wingdings" panose="05000000000000000000" pitchFamily="2" charset="2"/>
              </a:rPr>
              <a:t>) </a:t>
            </a:r>
          </a:p>
          <a:p>
            <a:r>
              <a:rPr lang="hr-HR" i="0" baseline="0" dirty="0" smtClean="0">
                <a:sym typeface="Wingdings" panose="05000000000000000000" pitchFamily="2" charset="2"/>
              </a:rPr>
              <a:t>Edukativne brošure nastojimo držati na vidljivom mjestu (uz korisnička računala), tako da ih se može barem prelistati, ako ne i pročitati.</a:t>
            </a:r>
            <a:endParaRPr lang="hr-HR" i="0" dirty="0"/>
          </a:p>
        </p:txBody>
      </p:sp>
      <p:sp>
        <p:nvSpPr>
          <p:cNvPr id="4" name="Rezervirano mjesto broja slajda 3"/>
          <p:cNvSpPr>
            <a:spLocks noGrp="1"/>
          </p:cNvSpPr>
          <p:nvPr>
            <p:ph type="sldNum" sz="quarter" idx="10"/>
          </p:nvPr>
        </p:nvSpPr>
        <p:spPr/>
        <p:txBody>
          <a:bodyPr/>
          <a:lstStyle/>
          <a:p>
            <a:fld id="{06056993-4FBD-48EA-9A89-8A034ADBD8F8}" type="slidenum">
              <a:rPr lang="hr-HR" smtClean="0"/>
              <a:t>10</a:t>
            </a:fld>
            <a:endParaRPr lang="hr-HR"/>
          </a:p>
        </p:txBody>
      </p:sp>
    </p:spTree>
    <p:extLst>
      <p:ext uri="{BB962C8B-B14F-4D97-AF65-F5344CB8AC3E}">
        <p14:creationId xmlns:p14="http://schemas.microsoft.com/office/powerpoint/2010/main" val="7275886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p:cNvSpPr>
            <a:spLocks noGrp="1"/>
          </p:cNvSpPr>
          <p:nvPr>
            <p:ph type="ctrTitle"/>
          </p:nvPr>
        </p:nvSpPr>
        <p:spPr>
          <a:xfrm>
            <a:off x="685800" y="2130425"/>
            <a:ext cx="7772400" cy="1470025"/>
          </a:xfrm>
        </p:spPr>
        <p:txBody>
          <a:bodyPr/>
          <a:lstStyle/>
          <a:p>
            <a:r>
              <a:rPr lang="hr-HR" smtClean="0"/>
              <a:t>Uredite stil naslova matrice</a:t>
            </a:r>
            <a:endParaRPr lang="hr-HR"/>
          </a:p>
        </p:txBody>
      </p:sp>
      <p:sp>
        <p:nvSpPr>
          <p:cNvPr id="3" name="Podnaslov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smtClean="0"/>
              <a:t>Uredite stil podnaslova matrice</a:t>
            </a:r>
            <a:endParaRPr lang="hr-HR"/>
          </a:p>
        </p:txBody>
      </p:sp>
      <p:sp>
        <p:nvSpPr>
          <p:cNvPr id="4" name="Rezervirano mjesto datuma 3"/>
          <p:cNvSpPr>
            <a:spLocks noGrp="1"/>
          </p:cNvSpPr>
          <p:nvPr>
            <p:ph type="dt" sz="half" idx="10"/>
          </p:nvPr>
        </p:nvSpPr>
        <p:spPr/>
        <p:txBody>
          <a:bodyPr/>
          <a:lstStyle/>
          <a:p>
            <a:fld id="{78CB2E40-78F1-4A70-AFD8-7500D0B63553}" type="datetimeFigureOut">
              <a:rPr lang="hr-HR" smtClean="0"/>
              <a:t>20.4.2017.</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FB15F5F0-3D5A-49D4-80CA-A434A93FD9AF}" type="slidenum">
              <a:rPr lang="hr-HR" smtClean="0"/>
              <a:t>‹#›</a:t>
            </a:fld>
            <a:endParaRPr lang="hr-HR"/>
          </a:p>
        </p:txBody>
      </p:sp>
    </p:spTree>
    <p:extLst>
      <p:ext uri="{BB962C8B-B14F-4D97-AF65-F5344CB8AC3E}">
        <p14:creationId xmlns:p14="http://schemas.microsoft.com/office/powerpoint/2010/main" val="4227961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okomitog teksta 2"/>
          <p:cNvSpPr>
            <a:spLocks noGrp="1"/>
          </p:cNvSpPr>
          <p:nvPr>
            <p:ph type="body" orient="vert" idx="1"/>
          </p:nvPr>
        </p:nvSpPr>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p>
            <a:fld id="{78CB2E40-78F1-4A70-AFD8-7500D0B63553}" type="datetimeFigureOut">
              <a:rPr lang="hr-HR" smtClean="0"/>
              <a:t>20.4.2017.</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FB15F5F0-3D5A-49D4-80CA-A434A93FD9AF}" type="slidenum">
              <a:rPr lang="hr-HR" smtClean="0"/>
              <a:t>‹#›</a:t>
            </a:fld>
            <a:endParaRPr lang="hr-HR"/>
          </a:p>
        </p:txBody>
      </p:sp>
    </p:spTree>
    <p:extLst>
      <p:ext uri="{BB962C8B-B14F-4D97-AF65-F5344CB8AC3E}">
        <p14:creationId xmlns:p14="http://schemas.microsoft.com/office/powerpoint/2010/main" val="3692886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6629400" y="274638"/>
            <a:ext cx="2057400" cy="5851525"/>
          </a:xfrm>
        </p:spPr>
        <p:txBody>
          <a:bodyPr vert="eaVert"/>
          <a:lstStyle/>
          <a:p>
            <a:r>
              <a:rPr lang="hr-HR" smtClean="0"/>
              <a:t>Uredite stil naslova matrice</a:t>
            </a:r>
            <a:endParaRPr lang="hr-HR"/>
          </a:p>
        </p:txBody>
      </p:sp>
      <p:sp>
        <p:nvSpPr>
          <p:cNvPr id="3" name="Rezervirano mjesto okomitog teksta 2"/>
          <p:cNvSpPr>
            <a:spLocks noGrp="1"/>
          </p:cNvSpPr>
          <p:nvPr>
            <p:ph type="body" orient="vert" idx="1"/>
          </p:nvPr>
        </p:nvSpPr>
        <p:spPr>
          <a:xfrm>
            <a:off x="457200" y="274638"/>
            <a:ext cx="6019800" cy="5851525"/>
          </a:xfrm>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p>
            <a:fld id="{78CB2E40-78F1-4A70-AFD8-7500D0B63553}" type="datetimeFigureOut">
              <a:rPr lang="hr-HR" smtClean="0"/>
              <a:t>20.4.2017.</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FB15F5F0-3D5A-49D4-80CA-A434A93FD9AF}" type="slidenum">
              <a:rPr lang="hr-HR" smtClean="0"/>
              <a:t>‹#›</a:t>
            </a:fld>
            <a:endParaRPr lang="hr-HR"/>
          </a:p>
        </p:txBody>
      </p:sp>
    </p:spTree>
    <p:extLst>
      <p:ext uri="{BB962C8B-B14F-4D97-AF65-F5344CB8AC3E}">
        <p14:creationId xmlns:p14="http://schemas.microsoft.com/office/powerpoint/2010/main" val="4143721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sadržaja 2"/>
          <p:cNvSpPr>
            <a:spLocks noGrp="1"/>
          </p:cNvSpPr>
          <p:nvPr>
            <p:ph idx="1"/>
          </p:nvPr>
        </p:nvSpPr>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p>
            <a:fld id="{78CB2E40-78F1-4A70-AFD8-7500D0B63553}" type="datetimeFigureOut">
              <a:rPr lang="hr-HR" smtClean="0"/>
              <a:t>20.4.2017.</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FB15F5F0-3D5A-49D4-80CA-A434A93FD9AF}" type="slidenum">
              <a:rPr lang="hr-HR" smtClean="0"/>
              <a:t>‹#›</a:t>
            </a:fld>
            <a:endParaRPr lang="hr-HR"/>
          </a:p>
        </p:txBody>
      </p:sp>
    </p:spTree>
    <p:extLst>
      <p:ext uri="{BB962C8B-B14F-4D97-AF65-F5344CB8AC3E}">
        <p14:creationId xmlns:p14="http://schemas.microsoft.com/office/powerpoint/2010/main" val="4052907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odjeljka">
    <p:spTree>
      <p:nvGrpSpPr>
        <p:cNvPr id="1" name=""/>
        <p:cNvGrpSpPr/>
        <p:nvPr/>
      </p:nvGrpSpPr>
      <p:grpSpPr>
        <a:xfrm>
          <a:off x="0" y="0"/>
          <a:ext cx="0" cy="0"/>
          <a:chOff x="0" y="0"/>
          <a:chExt cx="0" cy="0"/>
        </a:xfrm>
      </p:grpSpPr>
      <p:sp>
        <p:nvSpPr>
          <p:cNvPr id="2" name="Naslov 1"/>
          <p:cNvSpPr>
            <a:spLocks noGrp="1"/>
          </p:cNvSpPr>
          <p:nvPr>
            <p:ph type="title"/>
          </p:nvPr>
        </p:nvSpPr>
        <p:spPr>
          <a:xfrm>
            <a:off x="722313" y="4406900"/>
            <a:ext cx="7772400" cy="1362075"/>
          </a:xfrm>
        </p:spPr>
        <p:txBody>
          <a:bodyPr anchor="t"/>
          <a:lstStyle>
            <a:lvl1pPr algn="l">
              <a:defRPr sz="4000" b="1" cap="all"/>
            </a:lvl1pPr>
          </a:lstStyle>
          <a:p>
            <a:r>
              <a:rPr lang="hr-HR" smtClean="0"/>
              <a:t>Uredite stil naslova matrice</a:t>
            </a:r>
            <a:endParaRPr lang="hr-HR"/>
          </a:p>
        </p:txBody>
      </p:sp>
      <p:sp>
        <p:nvSpPr>
          <p:cNvPr id="3" name="Rezervirano mjesto teksta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smtClean="0"/>
              <a:t>Uredite stilove teksta matrice</a:t>
            </a:r>
          </a:p>
        </p:txBody>
      </p:sp>
      <p:sp>
        <p:nvSpPr>
          <p:cNvPr id="4" name="Rezervirano mjesto datuma 3"/>
          <p:cNvSpPr>
            <a:spLocks noGrp="1"/>
          </p:cNvSpPr>
          <p:nvPr>
            <p:ph type="dt" sz="half" idx="10"/>
          </p:nvPr>
        </p:nvSpPr>
        <p:spPr/>
        <p:txBody>
          <a:bodyPr/>
          <a:lstStyle/>
          <a:p>
            <a:fld id="{78CB2E40-78F1-4A70-AFD8-7500D0B63553}" type="datetimeFigureOut">
              <a:rPr lang="hr-HR" smtClean="0"/>
              <a:t>20.4.2017.</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FB15F5F0-3D5A-49D4-80CA-A434A93FD9AF}" type="slidenum">
              <a:rPr lang="hr-HR" smtClean="0"/>
              <a:t>‹#›</a:t>
            </a:fld>
            <a:endParaRPr lang="hr-HR"/>
          </a:p>
        </p:txBody>
      </p:sp>
    </p:spTree>
    <p:extLst>
      <p:ext uri="{BB962C8B-B14F-4D97-AF65-F5344CB8AC3E}">
        <p14:creationId xmlns:p14="http://schemas.microsoft.com/office/powerpoint/2010/main" val="2753264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sadržaja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sadržaja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datuma 4"/>
          <p:cNvSpPr>
            <a:spLocks noGrp="1"/>
          </p:cNvSpPr>
          <p:nvPr>
            <p:ph type="dt" sz="half" idx="10"/>
          </p:nvPr>
        </p:nvSpPr>
        <p:spPr/>
        <p:txBody>
          <a:bodyPr/>
          <a:lstStyle/>
          <a:p>
            <a:fld id="{78CB2E40-78F1-4A70-AFD8-7500D0B63553}" type="datetimeFigureOut">
              <a:rPr lang="hr-HR" smtClean="0"/>
              <a:t>20.4.2017.</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FB15F5F0-3D5A-49D4-80CA-A434A93FD9AF}" type="slidenum">
              <a:rPr lang="hr-HR" smtClean="0"/>
              <a:t>‹#›</a:t>
            </a:fld>
            <a:endParaRPr lang="hr-HR"/>
          </a:p>
        </p:txBody>
      </p:sp>
    </p:spTree>
    <p:extLst>
      <p:ext uri="{BB962C8B-B14F-4D97-AF65-F5344CB8AC3E}">
        <p14:creationId xmlns:p14="http://schemas.microsoft.com/office/powerpoint/2010/main" val="4291685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lstStyle>
          <a:p>
            <a:r>
              <a:rPr lang="hr-HR" smtClean="0"/>
              <a:t>Uredite stil naslova matrice</a:t>
            </a:r>
            <a:endParaRPr lang="hr-HR"/>
          </a:p>
        </p:txBody>
      </p:sp>
      <p:sp>
        <p:nvSpPr>
          <p:cNvPr id="3" name="Rezervirano mjesto teksta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4" name="Rezervirano mjesto sadržaja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teksta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6" name="Rezervirano mjesto sadržaja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7" name="Rezervirano mjesto datuma 6"/>
          <p:cNvSpPr>
            <a:spLocks noGrp="1"/>
          </p:cNvSpPr>
          <p:nvPr>
            <p:ph type="dt" sz="half" idx="10"/>
          </p:nvPr>
        </p:nvSpPr>
        <p:spPr/>
        <p:txBody>
          <a:bodyPr/>
          <a:lstStyle/>
          <a:p>
            <a:fld id="{78CB2E40-78F1-4A70-AFD8-7500D0B63553}" type="datetimeFigureOut">
              <a:rPr lang="hr-HR" smtClean="0"/>
              <a:t>20.4.2017.</a:t>
            </a:fld>
            <a:endParaRPr lang="hr-HR"/>
          </a:p>
        </p:txBody>
      </p:sp>
      <p:sp>
        <p:nvSpPr>
          <p:cNvPr id="8" name="Rezervirano mjesto podnožja 7"/>
          <p:cNvSpPr>
            <a:spLocks noGrp="1"/>
          </p:cNvSpPr>
          <p:nvPr>
            <p:ph type="ftr" sz="quarter" idx="11"/>
          </p:nvPr>
        </p:nvSpPr>
        <p:spPr/>
        <p:txBody>
          <a:bodyPr/>
          <a:lstStyle/>
          <a:p>
            <a:endParaRPr lang="hr-HR"/>
          </a:p>
        </p:txBody>
      </p:sp>
      <p:sp>
        <p:nvSpPr>
          <p:cNvPr id="9" name="Rezervirano mjesto broja slajda 8"/>
          <p:cNvSpPr>
            <a:spLocks noGrp="1"/>
          </p:cNvSpPr>
          <p:nvPr>
            <p:ph type="sldNum" sz="quarter" idx="12"/>
          </p:nvPr>
        </p:nvSpPr>
        <p:spPr/>
        <p:txBody>
          <a:bodyPr/>
          <a:lstStyle/>
          <a:p>
            <a:fld id="{FB15F5F0-3D5A-49D4-80CA-A434A93FD9AF}" type="slidenum">
              <a:rPr lang="hr-HR" smtClean="0"/>
              <a:t>‹#›</a:t>
            </a:fld>
            <a:endParaRPr lang="hr-HR"/>
          </a:p>
        </p:txBody>
      </p:sp>
    </p:spTree>
    <p:extLst>
      <p:ext uri="{BB962C8B-B14F-4D97-AF65-F5344CB8AC3E}">
        <p14:creationId xmlns:p14="http://schemas.microsoft.com/office/powerpoint/2010/main" val="2061248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datuma 2"/>
          <p:cNvSpPr>
            <a:spLocks noGrp="1"/>
          </p:cNvSpPr>
          <p:nvPr>
            <p:ph type="dt" sz="half" idx="10"/>
          </p:nvPr>
        </p:nvSpPr>
        <p:spPr/>
        <p:txBody>
          <a:bodyPr/>
          <a:lstStyle/>
          <a:p>
            <a:fld id="{78CB2E40-78F1-4A70-AFD8-7500D0B63553}" type="datetimeFigureOut">
              <a:rPr lang="hr-HR" smtClean="0"/>
              <a:t>20.4.2017.</a:t>
            </a:fld>
            <a:endParaRPr lang="hr-HR"/>
          </a:p>
        </p:txBody>
      </p:sp>
      <p:sp>
        <p:nvSpPr>
          <p:cNvPr id="4" name="Rezervirano mjesto podnožja 3"/>
          <p:cNvSpPr>
            <a:spLocks noGrp="1"/>
          </p:cNvSpPr>
          <p:nvPr>
            <p:ph type="ftr" sz="quarter" idx="11"/>
          </p:nvPr>
        </p:nvSpPr>
        <p:spPr/>
        <p:txBody>
          <a:bodyPr/>
          <a:lstStyle/>
          <a:p>
            <a:endParaRPr lang="hr-HR"/>
          </a:p>
        </p:txBody>
      </p:sp>
      <p:sp>
        <p:nvSpPr>
          <p:cNvPr id="5" name="Rezervirano mjesto broja slajda 4"/>
          <p:cNvSpPr>
            <a:spLocks noGrp="1"/>
          </p:cNvSpPr>
          <p:nvPr>
            <p:ph type="sldNum" sz="quarter" idx="12"/>
          </p:nvPr>
        </p:nvSpPr>
        <p:spPr/>
        <p:txBody>
          <a:bodyPr/>
          <a:lstStyle/>
          <a:p>
            <a:fld id="{FB15F5F0-3D5A-49D4-80CA-A434A93FD9AF}" type="slidenum">
              <a:rPr lang="hr-HR" smtClean="0"/>
              <a:t>‹#›</a:t>
            </a:fld>
            <a:endParaRPr lang="hr-HR"/>
          </a:p>
        </p:txBody>
      </p:sp>
    </p:spTree>
    <p:extLst>
      <p:ext uri="{BB962C8B-B14F-4D97-AF65-F5344CB8AC3E}">
        <p14:creationId xmlns:p14="http://schemas.microsoft.com/office/powerpoint/2010/main" val="1056224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1"/>
          <p:cNvSpPr>
            <a:spLocks noGrp="1"/>
          </p:cNvSpPr>
          <p:nvPr>
            <p:ph type="dt" sz="half" idx="10"/>
          </p:nvPr>
        </p:nvSpPr>
        <p:spPr/>
        <p:txBody>
          <a:bodyPr/>
          <a:lstStyle/>
          <a:p>
            <a:fld id="{78CB2E40-78F1-4A70-AFD8-7500D0B63553}" type="datetimeFigureOut">
              <a:rPr lang="hr-HR" smtClean="0"/>
              <a:t>20.4.2017.</a:t>
            </a:fld>
            <a:endParaRPr lang="hr-HR"/>
          </a:p>
        </p:txBody>
      </p:sp>
      <p:sp>
        <p:nvSpPr>
          <p:cNvPr id="3" name="Rezervirano mjesto podnožja 2"/>
          <p:cNvSpPr>
            <a:spLocks noGrp="1"/>
          </p:cNvSpPr>
          <p:nvPr>
            <p:ph type="ftr" sz="quarter" idx="11"/>
          </p:nvPr>
        </p:nvSpPr>
        <p:spPr/>
        <p:txBody>
          <a:bodyPr/>
          <a:lstStyle/>
          <a:p>
            <a:endParaRPr lang="hr-HR"/>
          </a:p>
        </p:txBody>
      </p:sp>
      <p:sp>
        <p:nvSpPr>
          <p:cNvPr id="4" name="Rezervirano mjesto broja slajda 3"/>
          <p:cNvSpPr>
            <a:spLocks noGrp="1"/>
          </p:cNvSpPr>
          <p:nvPr>
            <p:ph type="sldNum" sz="quarter" idx="12"/>
          </p:nvPr>
        </p:nvSpPr>
        <p:spPr/>
        <p:txBody>
          <a:bodyPr/>
          <a:lstStyle/>
          <a:p>
            <a:fld id="{FB15F5F0-3D5A-49D4-80CA-A434A93FD9AF}" type="slidenum">
              <a:rPr lang="hr-HR" smtClean="0"/>
              <a:t>‹#›</a:t>
            </a:fld>
            <a:endParaRPr lang="hr-HR"/>
          </a:p>
        </p:txBody>
      </p:sp>
    </p:spTree>
    <p:extLst>
      <p:ext uri="{BB962C8B-B14F-4D97-AF65-F5344CB8AC3E}">
        <p14:creationId xmlns:p14="http://schemas.microsoft.com/office/powerpoint/2010/main" val="1313942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3008313" cy="1162050"/>
          </a:xfrm>
        </p:spPr>
        <p:txBody>
          <a:bodyPr anchor="b"/>
          <a:lstStyle>
            <a:lvl1pPr algn="l">
              <a:defRPr sz="2000" b="1"/>
            </a:lvl1pPr>
          </a:lstStyle>
          <a:p>
            <a:r>
              <a:rPr lang="hr-HR" smtClean="0"/>
              <a:t>Uredite stil naslova matrice</a:t>
            </a:r>
            <a:endParaRPr lang="hr-HR"/>
          </a:p>
        </p:txBody>
      </p:sp>
      <p:sp>
        <p:nvSpPr>
          <p:cNvPr id="3" name="Rezervirano mjesto sadržaja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teksta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5" name="Rezervirano mjesto datuma 4"/>
          <p:cNvSpPr>
            <a:spLocks noGrp="1"/>
          </p:cNvSpPr>
          <p:nvPr>
            <p:ph type="dt" sz="half" idx="10"/>
          </p:nvPr>
        </p:nvSpPr>
        <p:spPr/>
        <p:txBody>
          <a:bodyPr/>
          <a:lstStyle/>
          <a:p>
            <a:fld id="{78CB2E40-78F1-4A70-AFD8-7500D0B63553}" type="datetimeFigureOut">
              <a:rPr lang="hr-HR" smtClean="0"/>
              <a:t>20.4.2017.</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FB15F5F0-3D5A-49D4-80CA-A434A93FD9AF}" type="slidenum">
              <a:rPr lang="hr-HR" smtClean="0"/>
              <a:t>‹#›</a:t>
            </a:fld>
            <a:endParaRPr lang="hr-HR"/>
          </a:p>
        </p:txBody>
      </p:sp>
    </p:spTree>
    <p:extLst>
      <p:ext uri="{BB962C8B-B14F-4D97-AF65-F5344CB8AC3E}">
        <p14:creationId xmlns:p14="http://schemas.microsoft.com/office/powerpoint/2010/main" val="227220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0"/>
            <a:ext cx="5486400" cy="566738"/>
          </a:xfrm>
        </p:spPr>
        <p:txBody>
          <a:bodyPr anchor="b"/>
          <a:lstStyle>
            <a:lvl1pPr algn="l">
              <a:defRPr sz="2000" b="1"/>
            </a:lvl1pPr>
          </a:lstStyle>
          <a:p>
            <a:r>
              <a:rPr lang="hr-HR" smtClean="0"/>
              <a:t>Uredite stil naslova matrice</a:t>
            </a:r>
            <a:endParaRPr lang="hr-HR"/>
          </a:p>
        </p:txBody>
      </p:sp>
      <p:sp>
        <p:nvSpPr>
          <p:cNvPr id="3" name="Rezervirano mjesto slik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Rezervirano mjesto teksta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5" name="Rezervirano mjesto datuma 4"/>
          <p:cNvSpPr>
            <a:spLocks noGrp="1"/>
          </p:cNvSpPr>
          <p:nvPr>
            <p:ph type="dt" sz="half" idx="10"/>
          </p:nvPr>
        </p:nvSpPr>
        <p:spPr/>
        <p:txBody>
          <a:bodyPr/>
          <a:lstStyle/>
          <a:p>
            <a:fld id="{78CB2E40-78F1-4A70-AFD8-7500D0B63553}" type="datetimeFigureOut">
              <a:rPr lang="hr-HR" smtClean="0"/>
              <a:t>20.4.2017.</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FB15F5F0-3D5A-49D4-80CA-A434A93FD9AF}" type="slidenum">
              <a:rPr lang="hr-HR" smtClean="0"/>
              <a:t>‹#›</a:t>
            </a:fld>
            <a:endParaRPr lang="hr-HR"/>
          </a:p>
        </p:txBody>
      </p:sp>
    </p:spTree>
    <p:extLst>
      <p:ext uri="{BB962C8B-B14F-4D97-AF65-F5344CB8AC3E}">
        <p14:creationId xmlns:p14="http://schemas.microsoft.com/office/powerpoint/2010/main" val="1945905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40000"/>
                <a:satMod val="350000"/>
              </a:schemeClr>
            </a:gs>
            <a:gs pos="61000">
              <a:schemeClr val="bg2">
                <a:tint val="45000"/>
                <a:shade val="99000"/>
                <a:satMod val="350000"/>
              </a:schemeClr>
            </a:gs>
            <a:gs pos="100000">
              <a:schemeClr val="bg2">
                <a:shade val="20000"/>
                <a:satMod val="255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Rezervirano mjesto naslova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r-HR" smtClean="0"/>
              <a:t>Uredite stil naslova matrice</a:t>
            </a:r>
            <a:endParaRPr lang="hr-HR"/>
          </a:p>
        </p:txBody>
      </p:sp>
      <p:sp>
        <p:nvSpPr>
          <p:cNvPr id="3" name="Rezervirano mjesto teksta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CB2E40-78F1-4A70-AFD8-7500D0B63553}" type="datetimeFigureOut">
              <a:rPr lang="hr-HR" smtClean="0"/>
              <a:t>20.4.2017.</a:t>
            </a:fld>
            <a:endParaRPr lang="hr-HR"/>
          </a:p>
        </p:txBody>
      </p:sp>
      <p:sp>
        <p:nvSpPr>
          <p:cNvPr id="5" name="Rezervirano mjesto podnožj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Rezervirano mjesto broja slajd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15F5F0-3D5A-49D4-80CA-A434A93FD9AF}" type="slidenum">
              <a:rPr lang="hr-HR" smtClean="0"/>
              <a:t>‹#›</a:t>
            </a:fld>
            <a:endParaRPr lang="hr-HR"/>
          </a:p>
        </p:txBody>
      </p:sp>
    </p:spTree>
    <p:extLst>
      <p:ext uri="{BB962C8B-B14F-4D97-AF65-F5344CB8AC3E}">
        <p14:creationId xmlns:p14="http://schemas.microsoft.com/office/powerpoint/2010/main" val="3212286752"/>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unjalg@gmail.com" TargetMode="External"/><Relationship Id="rId2" Type="http://schemas.openxmlformats.org/officeDocument/2006/relationships/hyperlink" Target="mailto:keti.krpan@kgz.hr"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8.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hyperlink" Target="http://katalog.kgz.hr/" TargetMode="External"/><Relationship Id="rId2" Type="http://schemas.openxmlformats.org/officeDocument/2006/relationships/notesSlide" Target="../notesSlides/notesSlide8.xml"/><Relationship Id="rId1" Type="http://schemas.openxmlformats.org/officeDocument/2006/relationships/slideLayout" Target="../slideLayouts/slideLayout8.xml"/><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685800" y="476673"/>
            <a:ext cx="7772400" cy="3240360"/>
          </a:xfrm>
        </p:spPr>
        <p:txBody>
          <a:bodyPr>
            <a:normAutofit fontScale="90000"/>
          </a:bodyPr>
          <a:lstStyle/>
          <a:p>
            <a:r>
              <a:rPr lang="hr-HR" dirty="0" smtClean="0"/>
              <a:t/>
            </a:r>
            <a:br>
              <a:rPr lang="hr-HR" dirty="0" smtClean="0"/>
            </a:br>
            <a:r>
              <a:rPr lang="hr-HR" dirty="0"/>
              <a:t/>
            </a:r>
            <a:br>
              <a:rPr lang="hr-HR" dirty="0"/>
            </a:br>
            <a:r>
              <a:rPr lang="hr-HR" dirty="0" smtClean="0"/>
              <a:t/>
            </a:r>
            <a:br>
              <a:rPr lang="hr-HR" dirty="0" smtClean="0"/>
            </a:br>
            <a:r>
              <a:rPr lang="hr-HR" sz="2700" dirty="0" smtClean="0"/>
              <a:t>Stručni skup</a:t>
            </a:r>
            <a:br>
              <a:rPr lang="hr-HR" sz="2700" dirty="0" smtClean="0"/>
            </a:br>
            <a:r>
              <a:rPr lang="hr-HR" sz="2700" dirty="0" smtClean="0"/>
              <a:t> Informacijska pismenost u dječjim knjižnicama</a:t>
            </a:r>
            <a:br>
              <a:rPr lang="hr-HR" sz="2700" dirty="0" smtClean="0"/>
            </a:br>
            <a:r>
              <a:rPr lang="hr-HR" sz="2200" i="1" dirty="0" smtClean="0"/>
              <a:t>Knjižnica </a:t>
            </a:r>
            <a:r>
              <a:rPr lang="hr-HR" sz="2200" i="1" dirty="0" err="1" smtClean="0"/>
              <a:t>Medveščak</a:t>
            </a:r>
            <a:r>
              <a:rPr lang="hr-HR" sz="2200" i="1" dirty="0" smtClean="0"/>
              <a:t>, 31. 03. 2017.</a:t>
            </a:r>
            <a:br>
              <a:rPr lang="hr-HR" sz="2200" i="1" dirty="0" smtClean="0"/>
            </a:br>
            <a:r>
              <a:rPr lang="hr-HR" sz="2700" dirty="0"/>
              <a:t/>
            </a:r>
            <a:br>
              <a:rPr lang="hr-HR" sz="2700" dirty="0"/>
            </a:br>
            <a:r>
              <a:rPr lang="hr-HR" dirty="0" smtClean="0"/>
              <a:t>MEDIJATORSKA ULOGA KNJIŽNIČARA U SVAKODNEVNOM RADU S DJECOM</a:t>
            </a:r>
            <a:endParaRPr lang="hr-HR" dirty="0"/>
          </a:p>
        </p:txBody>
      </p:sp>
      <p:sp>
        <p:nvSpPr>
          <p:cNvPr id="3" name="Podnaslov 2"/>
          <p:cNvSpPr>
            <a:spLocks noGrp="1"/>
          </p:cNvSpPr>
          <p:nvPr>
            <p:ph type="subTitle" idx="1"/>
          </p:nvPr>
        </p:nvSpPr>
        <p:spPr>
          <a:xfrm>
            <a:off x="1371600" y="4797152"/>
            <a:ext cx="6400800" cy="841648"/>
          </a:xfrm>
        </p:spPr>
        <p:txBody>
          <a:bodyPr>
            <a:normAutofit fontScale="55000" lnSpcReduction="20000"/>
          </a:bodyPr>
          <a:lstStyle/>
          <a:p>
            <a:r>
              <a:rPr lang="hr-HR" dirty="0" err="1" smtClean="0">
                <a:solidFill>
                  <a:schemeClr val="tx1"/>
                </a:solidFill>
              </a:rPr>
              <a:t>Keti</a:t>
            </a:r>
            <a:r>
              <a:rPr lang="hr-HR" dirty="0" smtClean="0">
                <a:solidFill>
                  <a:schemeClr val="tx1"/>
                </a:solidFill>
              </a:rPr>
              <a:t> Krpan</a:t>
            </a:r>
            <a:r>
              <a:rPr lang="hr-HR" dirty="0" smtClean="0"/>
              <a:t>, KGZ, Knjižnica </a:t>
            </a:r>
            <a:r>
              <a:rPr lang="hr-HR" dirty="0" err="1" smtClean="0"/>
              <a:t>Selčina</a:t>
            </a:r>
            <a:r>
              <a:rPr lang="hr-HR" dirty="0" smtClean="0"/>
              <a:t>  (</a:t>
            </a:r>
            <a:r>
              <a:rPr lang="hr-HR" dirty="0" err="1" smtClean="0">
                <a:hlinkClick r:id="rId2"/>
              </a:rPr>
              <a:t>keti.krpan</a:t>
            </a:r>
            <a:r>
              <a:rPr lang="hr-HR" dirty="0" smtClean="0">
                <a:hlinkClick r:id="rId2"/>
              </a:rPr>
              <a:t>@</a:t>
            </a:r>
            <a:r>
              <a:rPr lang="hr-HR" dirty="0" err="1" smtClean="0">
                <a:hlinkClick r:id="rId2"/>
              </a:rPr>
              <a:t>kgz.hr</a:t>
            </a:r>
            <a:r>
              <a:rPr lang="hr-HR" dirty="0" smtClean="0"/>
              <a:t>) </a:t>
            </a:r>
          </a:p>
          <a:p>
            <a:r>
              <a:rPr lang="hr-HR" dirty="0" smtClean="0">
                <a:solidFill>
                  <a:schemeClr val="tx1"/>
                </a:solidFill>
              </a:rPr>
              <a:t>Dunja Lovrenčić </a:t>
            </a:r>
            <a:r>
              <a:rPr lang="hr-HR" dirty="0" err="1" smtClean="0">
                <a:solidFill>
                  <a:schemeClr val="tx1"/>
                </a:solidFill>
              </a:rPr>
              <a:t>Gašljević</a:t>
            </a:r>
            <a:r>
              <a:rPr lang="hr-HR" dirty="0" smtClean="0"/>
              <a:t>, KGZ, Knjižnica </a:t>
            </a:r>
            <a:r>
              <a:rPr lang="hr-HR" dirty="0" err="1" smtClean="0"/>
              <a:t>Selčina</a:t>
            </a:r>
            <a:r>
              <a:rPr lang="hr-HR" dirty="0" smtClean="0"/>
              <a:t> (</a:t>
            </a:r>
            <a:r>
              <a:rPr lang="hr-HR" dirty="0" err="1" smtClean="0">
                <a:hlinkClick r:id="rId3"/>
              </a:rPr>
              <a:t>dunjalg</a:t>
            </a:r>
            <a:r>
              <a:rPr lang="hr-HR" dirty="0" smtClean="0">
                <a:hlinkClick r:id="rId3"/>
              </a:rPr>
              <a:t>@</a:t>
            </a:r>
            <a:r>
              <a:rPr lang="hr-HR" dirty="0" err="1" smtClean="0">
                <a:hlinkClick r:id="rId3"/>
              </a:rPr>
              <a:t>gmail.com</a:t>
            </a:r>
            <a:r>
              <a:rPr lang="hr-HR" dirty="0" smtClean="0"/>
              <a:t>)</a:t>
            </a:r>
          </a:p>
          <a:p>
            <a:endParaRPr lang="hr-HR" dirty="0" smtClean="0"/>
          </a:p>
          <a:p>
            <a:endParaRPr lang="hr-HR" dirty="0"/>
          </a:p>
        </p:txBody>
      </p:sp>
      <p:pic>
        <p:nvPicPr>
          <p:cNvPr id="1026" name="Picture 2"/>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139952" y="544883"/>
            <a:ext cx="792163" cy="7921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001293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67544" y="504475"/>
            <a:ext cx="3008313" cy="2363862"/>
          </a:xfrm>
        </p:spPr>
        <p:txBody>
          <a:bodyPr/>
          <a:lstStyle/>
          <a:p>
            <a:endParaRPr lang="hr-HR" dirty="0"/>
          </a:p>
        </p:txBody>
      </p:sp>
      <p:sp>
        <p:nvSpPr>
          <p:cNvPr id="3" name="Rezervirano mjesto sadržaja 2"/>
          <p:cNvSpPr>
            <a:spLocks noGrp="1"/>
          </p:cNvSpPr>
          <p:nvPr>
            <p:ph idx="1"/>
          </p:nvPr>
        </p:nvSpPr>
        <p:spPr>
          <a:xfrm>
            <a:off x="3923928" y="476673"/>
            <a:ext cx="4967734" cy="5565081"/>
          </a:xfrm>
        </p:spPr>
        <p:txBody>
          <a:bodyPr>
            <a:normAutofit fontScale="70000" lnSpcReduction="20000"/>
          </a:bodyPr>
          <a:lstStyle/>
          <a:p>
            <a:pPr marL="0" indent="0" algn="ctr">
              <a:buNone/>
            </a:pPr>
            <a:r>
              <a:rPr lang="hr-HR" sz="4100" b="1" dirty="0" smtClean="0">
                <a:solidFill>
                  <a:srgbClr val="0070C0"/>
                </a:solidFill>
              </a:rPr>
              <a:t>A SIGURNOST NA INTERNETU?</a:t>
            </a:r>
          </a:p>
          <a:p>
            <a:pPr marL="0" indent="0" algn="ctr">
              <a:buNone/>
            </a:pPr>
            <a:endParaRPr lang="hr-HR" sz="4100" b="1" dirty="0" smtClean="0">
              <a:solidFill>
                <a:schemeClr val="accent3">
                  <a:lumMod val="50000"/>
                </a:schemeClr>
              </a:solidFill>
            </a:endParaRPr>
          </a:p>
          <a:p>
            <a:pPr marL="0" indent="0">
              <a:buNone/>
            </a:pPr>
            <a:r>
              <a:rPr lang="hr-HR" sz="3600" b="1" dirty="0" smtClean="0"/>
              <a:t>               Korisne web stranice</a:t>
            </a:r>
          </a:p>
          <a:p>
            <a:pPr marL="0" indent="0">
              <a:buNone/>
            </a:pPr>
            <a:r>
              <a:rPr lang="hr-HR" sz="2300" i="1" dirty="0" smtClean="0"/>
              <a:t>           (materijali, informacije, igre, ideje za radionice)</a:t>
            </a:r>
          </a:p>
          <a:p>
            <a:pPr marL="0" indent="0" algn="ctr">
              <a:buNone/>
            </a:pPr>
            <a:r>
              <a:rPr lang="hr-HR" sz="2600" b="1" dirty="0" smtClean="0">
                <a:solidFill>
                  <a:schemeClr val="accent3">
                    <a:lumMod val="75000"/>
                  </a:schemeClr>
                </a:solidFill>
              </a:rPr>
              <a:t>Centar za sigurniji Internet</a:t>
            </a:r>
          </a:p>
          <a:p>
            <a:pPr marL="0" indent="0" algn="ctr">
              <a:buNone/>
            </a:pPr>
            <a:r>
              <a:rPr lang="hr-HR" sz="2600" i="1" dirty="0" smtClean="0"/>
              <a:t>- Dan sigurnijeg </a:t>
            </a:r>
            <a:r>
              <a:rPr lang="hr-HR" sz="2600" i="1" dirty="0" err="1" smtClean="0"/>
              <a:t>interneta</a:t>
            </a:r>
            <a:r>
              <a:rPr lang="hr-HR" sz="2600" i="1" dirty="0" smtClean="0"/>
              <a:t> – </a:t>
            </a:r>
            <a:r>
              <a:rPr lang="hr-HR" sz="2600" i="1" dirty="0" err="1" smtClean="0"/>
              <a:t>online</a:t>
            </a:r>
            <a:r>
              <a:rPr lang="hr-HR" sz="2600" i="1" dirty="0" smtClean="0"/>
              <a:t> KVIZ</a:t>
            </a:r>
          </a:p>
          <a:p>
            <a:pPr marL="0" indent="0" algn="ctr">
              <a:buNone/>
            </a:pPr>
            <a:r>
              <a:rPr lang="hr-HR" sz="2600" b="1" dirty="0" smtClean="0">
                <a:solidFill>
                  <a:schemeClr val="accent3">
                    <a:lumMod val="75000"/>
                  </a:schemeClr>
                </a:solidFill>
              </a:rPr>
              <a:t>Medijska </a:t>
            </a:r>
            <a:r>
              <a:rPr lang="hr-HR" sz="2600" b="1" dirty="0" err="1" smtClean="0">
                <a:solidFill>
                  <a:schemeClr val="accent3">
                    <a:lumMod val="75000"/>
                  </a:schemeClr>
                </a:solidFill>
              </a:rPr>
              <a:t>pismenost.hr</a:t>
            </a:r>
            <a:endParaRPr lang="hr-HR" sz="2600" b="1" dirty="0" smtClean="0">
              <a:solidFill>
                <a:schemeClr val="accent3">
                  <a:lumMod val="75000"/>
                </a:schemeClr>
              </a:solidFill>
            </a:endParaRPr>
          </a:p>
          <a:p>
            <a:pPr marL="0" indent="0" algn="ctr">
              <a:buNone/>
            </a:pPr>
            <a:r>
              <a:rPr lang="hr-HR" sz="2600" b="1" dirty="0" smtClean="0">
                <a:solidFill>
                  <a:schemeClr val="accent3">
                    <a:lumMod val="75000"/>
                  </a:schemeClr>
                </a:solidFill>
              </a:rPr>
              <a:t>Djeca medija</a:t>
            </a:r>
          </a:p>
          <a:p>
            <a:pPr marL="0" indent="0" algn="ctr">
              <a:buNone/>
            </a:pPr>
            <a:r>
              <a:rPr lang="hr-HR" sz="2600" b="1" dirty="0" smtClean="0">
                <a:solidFill>
                  <a:schemeClr val="accent3">
                    <a:lumMod val="75000"/>
                  </a:schemeClr>
                </a:solidFill>
              </a:rPr>
              <a:t>Pogled kroz prozor </a:t>
            </a:r>
          </a:p>
          <a:p>
            <a:pPr marL="0" indent="0" algn="ctr">
              <a:buNone/>
            </a:pPr>
            <a:r>
              <a:rPr lang="hr-HR" sz="2600" i="1" dirty="0" smtClean="0"/>
              <a:t>(digitalni časopis za obrazovne stručnjake)</a:t>
            </a:r>
          </a:p>
          <a:p>
            <a:pPr marL="0" indent="0" algn="ctr">
              <a:buNone/>
            </a:pPr>
            <a:r>
              <a:rPr lang="hr-HR" sz="2600" b="1" dirty="0" smtClean="0">
                <a:solidFill>
                  <a:schemeClr val="accent3">
                    <a:lumMod val="75000"/>
                  </a:schemeClr>
                </a:solidFill>
              </a:rPr>
              <a:t>Razmisli pa klikni</a:t>
            </a:r>
          </a:p>
          <a:p>
            <a:pPr marL="0" indent="0" algn="ctr">
              <a:buNone/>
            </a:pPr>
            <a:r>
              <a:rPr lang="hr-HR" sz="2600" i="1" dirty="0" smtClean="0"/>
              <a:t>(RODA- </a:t>
            </a:r>
            <a:r>
              <a:rPr lang="hr-HR" sz="2600" i="1" dirty="0" err="1" smtClean="0"/>
              <a:t>in</a:t>
            </a:r>
            <a:r>
              <a:rPr lang="hr-HR" sz="2600" i="1" dirty="0" smtClean="0"/>
              <a:t> projekt)</a:t>
            </a:r>
          </a:p>
          <a:p>
            <a:pPr marL="0" indent="0" algn="ctr">
              <a:buNone/>
            </a:pPr>
            <a:r>
              <a:rPr lang="hr-HR" sz="2600" b="1" dirty="0" smtClean="0">
                <a:solidFill>
                  <a:schemeClr val="accent3">
                    <a:lumMod val="75000"/>
                  </a:schemeClr>
                </a:solidFill>
              </a:rPr>
              <a:t>Sigurnih pet za sigurniji net</a:t>
            </a:r>
          </a:p>
          <a:p>
            <a:pPr marL="0" indent="0" algn="ctr">
              <a:buNone/>
            </a:pPr>
            <a:endParaRPr lang="hr-HR" sz="2900" b="1" dirty="0" smtClean="0">
              <a:solidFill>
                <a:schemeClr val="accent3">
                  <a:lumMod val="75000"/>
                </a:schemeClr>
              </a:solidFill>
            </a:endParaRPr>
          </a:p>
          <a:p>
            <a:pPr marL="0" indent="0">
              <a:buNone/>
            </a:pPr>
            <a:r>
              <a:rPr lang="hr-HR" sz="3600" b="1" dirty="0" smtClean="0"/>
              <a:t>              Edukativne brošure</a:t>
            </a:r>
          </a:p>
          <a:p>
            <a:pPr algn="ctr">
              <a:buFont typeface="Courier New" panose="02070309020205020404" pitchFamily="49" charset="0"/>
              <a:buChar char="o"/>
            </a:pPr>
            <a:r>
              <a:rPr lang="hr-HR" sz="2600" dirty="0" smtClean="0"/>
              <a:t>dostupne u fizičkom obliku na vidljivom</a:t>
            </a:r>
          </a:p>
          <a:p>
            <a:pPr marL="0" indent="0" algn="ctr">
              <a:buNone/>
            </a:pPr>
            <a:r>
              <a:rPr lang="hr-HR" sz="2600" dirty="0" smtClean="0"/>
              <a:t> i svima dostupnom mjestu</a:t>
            </a:r>
          </a:p>
          <a:p>
            <a:pPr marL="0" indent="0">
              <a:buNone/>
            </a:pPr>
            <a:r>
              <a:rPr lang="hr-HR" sz="2600" dirty="0" smtClean="0"/>
              <a:t> </a:t>
            </a:r>
            <a:endParaRPr lang="hr-HR" sz="2600" dirty="0"/>
          </a:p>
        </p:txBody>
      </p:sp>
      <p:sp>
        <p:nvSpPr>
          <p:cNvPr id="4" name="Rezervirano mjesto teksta 3"/>
          <p:cNvSpPr>
            <a:spLocks noGrp="1"/>
          </p:cNvSpPr>
          <p:nvPr>
            <p:ph type="body" sz="half" idx="2"/>
          </p:nvPr>
        </p:nvSpPr>
        <p:spPr>
          <a:xfrm>
            <a:off x="457200" y="3429000"/>
            <a:ext cx="3008313" cy="2697163"/>
          </a:xfrm>
        </p:spPr>
        <p:txBody>
          <a:bodyPr/>
          <a:lstStyle/>
          <a:p>
            <a:endParaRPr lang="hr-HR" dirty="0"/>
          </a:p>
        </p:txBody>
      </p:sp>
      <p:pic>
        <p:nvPicPr>
          <p:cNvPr id="9" name="Slika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79510" y="476673"/>
            <a:ext cx="3410951" cy="2491476"/>
          </a:xfrm>
          <a:prstGeom prst="rect">
            <a:avLst/>
          </a:prstGeom>
        </p:spPr>
      </p:pic>
      <p:pic>
        <p:nvPicPr>
          <p:cNvPr id="5" name="Slika 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11393" y="3356992"/>
            <a:ext cx="3379068" cy="2793910"/>
          </a:xfrm>
          <a:prstGeom prst="rect">
            <a:avLst/>
          </a:prstGeom>
        </p:spPr>
      </p:pic>
    </p:spTree>
    <p:extLst>
      <p:ext uri="{BB962C8B-B14F-4D97-AF65-F5344CB8AC3E}">
        <p14:creationId xmlns:p14="http://schemas.microsoft.com/office/powerpoint/2010/main" val="4220732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3635896" y="273050"/>
            <a:ext cx="5050904" cy="5853113"/>
          </a:xfrm>
        </p:spPr>
        <p:txBody>
          <a:bodyPr>
            <a:normAutofit lnSpcReduction="10000"/>
          </a:bodyPr>
          <a:lstStyle/>
          <a:p>
            <a:endParaRPr lang="hr-HR" dirty="0" smtClean="0"/>
          </a:p>
          <a:p>
            <a:r>
              <a:rPr lang="hr-HR" sz="2800" b="1" dirty="0" smtClean="0"/>
              <a:t>Knjige i slikovnice na temu djece i </a:t>
            </a:r>
            <a:r>
              <a:rPr lang="hr-HR" sz="2800" b="1" dirty="0" err="1" smtClean="0"/>
              <a:t>interneta</a:t>
            </a:r>
            <a:endParaRPr lang="hr-HR" sz="2800" b="1" dirty="0" smtClean="0"/>
          </a:p>
          <a:p>
            <a:pPr algn="ctr">
              <a:buFont typeface="Courier New" panose="02070309020205020404" pitchFamily="49" charset="0"/>
              <a:buChar char="o"/>
            </a:pPr>
            <a:r>
              <a:rPr lang="hr-HR" sz="2000" dirty="0" smtClean="0"/>
              <a:t>koriste se kroz </a:t>
            </a:r>
            <a:r>
              <a:rPr lang="hr-HR" sz="2000" dirty="0" err="1" smtClean="0"/>
              <a:t>pričaonice</a:t>
            </a:r>
            <a:r>
              <a:rPr lang="hr-HR" sz="2000" dirty="0" smtClean="0"/>
              <a:t>, školske radionice, grupne posjete te u aktivnostima Čitateljskog kluba </a:t>
            </a:r>
            <a:r>
              <a:rPr lang="hr-HR" sz="2000" dirty="0" err="1" smtClean="0"/>
              <a:t>Čitafora</a:t>
            </a:r>
            <a:endParaRPr lang="hr-HR" sz="2000" dirty="0" smtClean="0"/>
          </a:p>
          <a:p>
            <a:pPr algn="ctr">
              <a:buFont typeface="Courier New" panose="02070309020205020404" pitchFamily="49" charset="0"/>
              <a:buChar char="o"/>
            </a:pPr>
            <a:r>
              <a:rPr lang="hr-HR" sz="2000" dirty="0" smtClean="0"/>
              <a:t>polazište za dramsku igru, razgovor, pisanje, likovne radove</a:t>
            </a:r>
          </a:p>
          <a:p>
            <a:pPr algn="ctr">
              <a:buFont typeface="Courier New" panose="02070309020205020404" pitchFamily="49" charset="0"/>
              <a:buChar char="o"/>
            </a:pPr>
            <a:endParaRPr lang="hr-HR" sz="2000" dirty="0"/>
          </a:p>
          <a:p>
            <a:r>
              <a:rPr lang="hr-HR" sz="2800" b="1" dirty="0" smtClean="0"/>
              <a:t>Naša fizička prisutnost i kontrola pri pojedinačnom korištenju </a:t>
            </a:r>
            <a:r>
              <a:rPr lang="hr-HR" sz="2800" b="1" dirty="0" err="1" smtClean="0"/>
              <a:t>interneta</a:t>
            </a:r>
            <a:endParaRPr lang="hr-HR" sz="2800" b="1" dirty="0" smtClean="0"/>
          </a:p>
          <a:p>
            <a:pPr algn="ctr">
              <a:buFont typeface="Courier New" panose="02070309020205020404" pitchFamily="49" charset="0"/>
              <a:buChar char="o"/>
            </a:pPr>
            <a:r>
              <a:rPr lang="hr-HR" sz="2000" dirty="0" smtClean="0"/>
              <a:t>ograničavanje vremena provedenog na </a:t>
            </a:r>
            <a:r>
              <a:rPr lang="hr-HR" sz="2000" dirty="0" err="1" smtClean="0"/>
              <a:t>internetu</a:t>
            </a:r>
            <a:r>
              <a:rPr lang="hr-HR" sz="2000" dirty="0" smtClean="0"/>
              <a:t>, kontrola sadržaja</a:t>
            </a:r>
          </a:p>
          <a:p>
            <a:pPr algn="ctr">
              <a:buFont typeface="Courier New" panose="02070309020205020404" pitchFamily="49" charset="0"/>
              <a:buChar char="o"/>
            </a:pPr>
            <a:r>
              <a:rPr lang="hr-HR" sz="2000" dirty="0" smtClean="0"/>
              <a:t>neizbježni i vrlo potrebni!</a:t>
            </a:r>
            <a:endParaRPr lang="hr-HR" sz="2000" dirty="0"/>
          </a:p>
        </p:txBody>
      </p:sp>
      <p:sp>
        <p:nvSpPr>
          <p:cNvPr id="4" name="Rezervirano mjesto teksta 3"/>
          <p:cNvSpPr>
            <a:spLocks noGrp="1"/>
          </p:cNvSpPr>
          <p:nvPr>
            <p:ph type="body" sz="half" idx="2"/>
          </p:nvPr>
        </p:nvSpPr>
        <p:spPr/>
        <p:txBody>
          <a:bodyPr/>
          <a:lstStyle/>
          <a:p>
            <a:endParaRPr lang="hr-HR" dirty="0"/>
          </a:p>
        </p:txBody>
      </p:sp>
      <p:pic>
        <p:nvPicPr>
          <p:cNvPr id="5" name="Slika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51520" y="620688"/>
            <a:ext cx="3352469" cy="5616624"/>
          </a:xfrm>
          <a:prstGeom prst="rect">
            <a:avLst/>
          </a:prstGeom>
          <a:effectLst>
            <a:outerShdw blurRad="50800" dist="38100" dir="13500000" algn="br" rotWithShape="0">
              <a:prstClr val="black">
                <a:alpha val="40000"/>
              </a:prstClr>
            </a:outerShdw>
            <a:softEdge rad="63500"/>
          </a:effectLst>
        </p:spPr>
      </p:pic>
    </p:spTree>
    <p:extLst>
      <p:ext uri="{BB962C8B-B14F-4D97-AF65-F5344CB8AC3E}">
        <p14:creationId xmlns:p14="http://schemas.microsoft.com/office/powerpoint/2010/main" val="15239080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Rezervirano mjesto slike 7"/>
          <p:cNvPicPr>
            <a:picLocks noGrp="1" noChangeAspect="1"/>
          </p:cNvPicPr>
          <p:nvPr>
            <p:ph type="pic" idx="1"/>
          </p:nvPr>
        </p:nvPicPr>
        <p:blipFill>
          <a:blip r:embed="rId3" cstate="email">
            <a:extLst>
              <a:ext uri="{28A0092B-C50C-407E-A947-70E740481C1C}">
                <a14:useLocalDpi xmlns:a14="http://schemas.microsoft.com/office/drawing/2010/main"/>
              </a:ext>
            </a:extLst>
          </a:blip>
          <a:srcRect/>
          <a:stretch>
            <a:fillRect/>
          </a:stretch>
        </p:blipFill>
        <p:spPr>
          <a:xfrm>
            <a:off x="1691680" y="260648"/>
            <a:ext cx="5328592" cy="3794212"/>
          </a:xfrm>
          <a:effectLst>
            <a:softEdge rad="317500"/>
          </a:effectLst>
        </p:spPr>
      </p:pic>
      <p:sp>
        <p:nvSpPr>
          <p:cNvPr id="7" name="Rezervirano mjesto teksta 6"/>
          <p:cNvSpPr>
            <a:spLocks noGrp="1"/>
          </p:cNvSpPr>
          <p:nvPr>
            <p:ph type="body" sz="half" idx="2"/>
          </p:nvPr>
        </p:nvSpPr>
        <p:spPr>
          <a:xfrm>
            <a:off x="251520" y="4149080"/>
            <a:ext cx="8568952" cy="2023120"/>
          </a:xfrm>
        </p:spPr>
        <p:txBody>
          <a:bodyPr>
            <a:normAutofit lnSpcReduction="10000"/>
          </a:bodyPr>
          <a:lstStyle/>
          <a:p>
            <a:pPr marL="285750" indent="-285750">
              <a:buFont typeface="Arial" panose="020B0604020202020204" pitchFamily="34" charset="0"/>
              <a:buChar char="•"/>
            </a:pPr>
            <a:r>
              <a:rPr lang="hr-HR" sz="2400" dirty="0" smtClean="0"/>
              <a:t>Ono što gledamo, čitamo i slušamo nas oblikuje, pogotovo u                                dječjoj dobi!</a:t>
            </a:r>
          </a:p>
          <a:p>
            <a:pPr marL="285750" indent="-285750">
              <a:buFont typeface="Arial" panose="020B0604020202020204" pitchFamily="34" charset="0"/>
              <a:buChar char="•"/>
            </a:pPr>
            <a:r>
              <a:rPr lang="hr-HR" sz="2400" b="1" dirty="0" smtClean="0"/>
              <a:t>Osnovna </a:t>
            </a:r>
            <a:r>
              <a:rPr lang="hr-HR" sz="2400" b="1" dirty="0"/>
              <a:t>pismenost PREDUVJET je i TEMELJ informacijskoj pismenosti, a razvija se putem razgovora, čitanja, pisanja</a:t>
            </a:r>
            <a:r>
              <a:rPr lang="hr-HR" sz="2400" b="1" dirty="0" smtClean="0"/>
              <a:t>…</a:t>
            </a:r>
          </a:p>
          <a:p>
            <a:pPr algn="ctr"/>
            <a:r>
              <a:rPr lang="hr-HR" sz="2400" b="1" dirty="0" smtClean="0">
                <a:solidFill>
                  <a:srgbClr val="0070C0"/>
                </a:solidFill>
                <a:effectLst>
                  <a:outerShdw blurRad="38100" dist="38100" dir="2700000" algn="tl">
                    <a:srgbClr val="000000">
                      <a:alpha val="43137"/>
                    </a:srgbClr>
                  </a:outerShdw>
                </a:effectLst>
              </a:rPr>
              <a:t>HVALA NA PAŽNJI!</a:t>
            </a:r>
          </a:p>
          <a:p>
            <a:pPr marL="285750" indent="-285750">
              <a:buFont typeface="Arial" panose="020B0604020202020204" pitchFamily="34" charset="0"/>
              <a:buChar char="•"/>
            </a:pPr>
            <a:endParaRPr lang="hr-HR" sz="2400" dirty="0">
              <a:solidFill>
                <a:srgbClr val="0070C0"/>
              </a:solidFill>
            </a:endParaRPr>
          </a:p>
          <a:p>
            <a:pPr marL="285750" indent="-285750">
              <a:buFont typeface="Arial" panose="020B0604020202020204" pitchFamily="34" charset="0"/>
              <a:buChar char="•"/>
            </a:pPr>
            <a:endParaRPr lang="hr-HR" sz="2000" dirty="0" smtClean="0"/>
          </a:p>
          <a:p>
            <a:pPr marL="285750" indent="-285750">
              <a:buFont typeface="Arial" panose="020B0604020202020204" pitchFamily="34" charset="0"/>
              <a:buChar char="•"/>
            </a:pPr>
            <a:endParaRPr lang="hr-HR" sz="2000" dirty="0">
              <a:effectLst>
                <a:outerShdw blurRad="38100" dist="38100" dir="2700000" algn="tl">
                  <a:srgbClr val="000000">
                    <a:alpha val="43137"/>
                  </a:srgbClr>
                </a:outerShdw>
              </a:effectLst>
            </a:endParaRPr>
          </a:p>
          <a:p>
            <a:pPr marL="285750" indent="-285750">
              <a:buFont typeface="Arial" panose="020B0604020202020204" pitchFamily="34" charset="0"/>
              <a:buChar char="•"/>
            </a:pPr>
            <a:endParaRPr lang="hr-HR" sz="2000" dirty="0" smtClean="0"/>
          </a:p>
          <a:p>
            <a:pPr marL="285750" indent="-285750">
              <a:buFont typeface="Arial" panose="020B0604020202020204" pitchFamily="34" charset="0"/>
              <a:buChar char="•"/>
            </a:pPr>
            <a:endParaRPr lang="hr-HR" sz="2000" dirty="0"/>
          </a:p>
          <a:p>
            <a:pPr marL="285750" indent="-285750">
              <a:buFont typeface="Arial" panose="020B0604020202020204" pitchFamily="34" charset="0"/>
              <a:buChar char="•"/>
            </a:pPr>
            <a:endParaRPr lang="hr-HR" sz="2000" dirty="0"/>
          </a:p>
        </p:txBody>
      </p:sp>
    </p:spTree>
    <p:extLst>
      <p:ext uri="{BB962C8B-B14F-4D97-AF65-F5344CB8AC3E}">
        <p14:creationId xmlns:p14="http://schemas.microsoft.com/office/powerpoint/2010/main" val="4040540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4355976" y="404664"/>
            <a:ext cx="4392488" cy="6009531"/>
          </a:xfrm>
        </p:spPr>
        <p:txBody>
          <a:bodyPr>
            <a:normAutofit/>
          </a:bodyPr>
          <a:lstStyle/>
          <a:p>
            <a:endParaRPr lang="hr-HR" sz="2400" dirty="0" smtClean="0"/>
          </a:p>
          <a:p>
            <a:r>
              <a:rPr lang="hr-HR" sz="2400" dirty="0" smtClean="0"/>
              <a:t>Informatička pismenost i snalaženje na </a:t>
            </a:r>
            <a:r>
              <a:rPr lang="hr-HR" sz="2400" dirty="0" err="1" smtClean="0"/>
              <a:t>internetu</a:t>
            </a:r>
            <a:r>
              <a:rPr lang="hr-HR" sz="2400" dirty="0" smtClean="0"/>
              <a:t> – danas preduvjet za </a:t>
            </a:r>
            <a:r>
              <a:rPr lang="hr-HR" sz="2400" b="1" dirty="0" smtClean="0"/>
              <a:t>informacijsku pismenost</a:t>
            </a:r>
          </a:p>
          <a:p>
            <a:r>
              <a:rPr lang="hr-HR" sz="2400" dirty="0" smtClean="0"/>
              <a:t>Djeca – osjetljiva populacija (nemaju kritički odnos prema medijskim sadržajima koji ih okružuju) </a:t>
            </a:r>
          </a:p>
          <a:p>
            <a:r>
              <a:rPr lang="hr-HR" sz="2400" dirty="0" smtClean="0"/>
              <a:t>Dječji knjižničar – svakodnevno u ulozi medijatora, posebno u knjižnicama koje su svojevrsni „dnevni boravak”</a:t>
            </a:r>
          </a:p>
          <a:p>
            <a:endParaRPr lang="hr-HR" sz="2400" dirty="0" smtClean="0"/>
          </a:p>
          <a:p>
            <a:endParaRPr lang="hr-HR" sz="2400" dirty="0" smtClean="0"/>
          </a:p>
          <a:p>
            <a:pPr marL="0" indent="0">
              <a:buNone/>
            </a:pPr>
            <a:endParaRPr lang="hr-HR" sz="2000" dirty="0"/>
          </a:p>
          <a:p>
            <a:pPr>
              <a:buFontTx/>
              <a:buChar char="-"/>
            </a:pPr>
            <a:endParaRPr lang="hr-HR" sz="2000" dirty="0"/>
          </a:p>
        </p:txBody>
      </p:sp>
      <p:pic>
        <p:nvPicPr>
          <p:cNvPr id="2" name="Slika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5400000">
            <a:off x="-1378886" y="1378886"/>
            <a:ext cx="6858005" cy="4100234"/>
          </a:xfrm>
          <a:prstGeom prst="rect">
            <a:avLst/>
          </a:prstGeom>
        </p:spPr>
      </p:pic>
    </p:spTree>
    <p:extLst>
      <p:ext uri="{BB962C8B-B14F-4D97-AF65-F5344CB8AC3E}">
        <p14:creationId xmlns:p14="http://schemas.microsoft.com/office/powerpoint/2010/main" val="3464312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457200" y="404664"/>
            <a:ext cx="4402832" cy="5721499"/>
          </a:xfrm>
        </p:spPr>
        <p:txBody>
          <a:bodyPr>
            <a:normAutofit fontScale="92500" lnSpcReduction="20000"/>
          </a:bodyPr>
          <a:lstStyle/>
          <a:p>
            <a:pPr marL="0" indent="0">
              <a:buNone/>
            </a:pPr>
            <a:r>
              <a:rPr lang="hr-HR" sz="3000" b="1" dirty="0" smtClean="0"/>
              <a:t>     …U ČEMU JE PROBLEM?</a:t>
            </a:r>
          </a:p>
          <a:p>
            <a:pPr>
              <a:buFontTx/>
              <a:buChar char="-"/>
            </a:pPr>
            <a:endParaRPr lang="hr-HR" sz="2400" dirty="0"/>
          </a:p>
          <a:p>
            <a:r>
              <a:rPr lang="hr-HR" sz="2400" dirty="0"/>
              <a:t>Neinformiranost o </a:t>
            </a:r>
            <a:r>
              <a:rPr lang="hr-HR" sz="2400" dirty="0" smtClean="0"/>
              <a:t>dostupnim kvalitetnim </a:t>
            </a:r>
            <a:r>
              <a:rPr lang="hr-HR" sz="2400" dirty="0"/>
              <a:t>/ primjerenim izvorima informacija, stranicama </a:t>
            </a:r>
            <a:r>
              <a:rPr lang="hr-HR" sz="2400" dirty="0" smtClean="0"/>
              <a:t>primjerenim djeci</a:t>
            </a:r>
            <a:r>
              <a:rPr lang="hr-HR" sz="2400" dirty="0"/>
              <a:t>, programima za učenje i zabavu</a:t>
            </a:r>
          </a:p>
          <a:p>
            <a:r>
              <a:rPr lang="hr-HR" sz="2400" dirty="0"/>
              <a:t>Ograničenost na igranje </a:t>
            </a:r>
            <a:r>
              <a:rPr lang="hr-HR" sz="2400" dirty="0" smtClean="0"/>
              <a:t>igrica (često </a:t>
            </a:r>
            <a:r>
              <a:rPr lang="hr-HR" sz="2400" dirty="0"/>
              <a:t>neprimjerenih i </a:t>
            </a:r>
            <a:r>
              <a:rPr lang="hr-HR" sz="2400" dirty="0" smtClean="0"/>
              <a:t>nasilnih) te društvene mreže </a:t>
            </a:r>
            <a:endParaRPr lang="hr-HR" sz="2400" dirty="0"/>
          </a:p>
          <a:p>
            <a:r>
              <a:rPr lang="hr-HR" sz="2400" dirty="0"/>
              <a:t>Neupućenost u opasnosti </a:t>
            </a:r>
            <a:r>
              <a:rPr lang="hr-HR" sz="2400" dirty="0" smtClean="0"/>
              <a:t>virtualnog svijeta</a:t>
            </a:r>
            <a:endParaRPr lang="hr-HR" sz="2400" dirty="0"/>
          </a:p>
          <a:p>
            <a:r>
              <a:rPr lang="hr-HR" sz="2400" dirty="0"/>
              <a:t>Nedostatak interesa i volje za </a:t>
            </a:r>
            <a:r>
              <a:rPr lang="hr-HR" sz="2400" dirty="0" smtClean="0"/>
              <a:t>istraživanje </a:t>
            </a:r>
            <a:r>
              <a:rPr lang="hr-HR" sz="2400" dirty="0"/>
              <a:t>(„</a:t>
            </a:r>
            <a:r>
              <a:rPr lang="hr-HR" sz="2400" dirty="0" err="1"/>
              <a:t>copy</a:t>
            </a:r>
            <a:r>
              <a:rPr lang="hr-HR" sz="2400" dirty="0"/>
              <a:t>/paste” generacija) te nedostatak svijesti o autorskom pravu</a:t>
            </a:r>
          </a:p>
          <a:p>
            <a:r>
              <a:rPr lang="hr-HR" sz="2400" dirty="0" smtClean="0"/>
              <a:t>Virtualni svijet stavlja onaj zbiljski u drugi plan, oduzima </a:t>
            </a:r>
            <a:r>
              <a:rPr lang="hr-HR" sz="2400" dirty="0"/>
              <a:t>vrijeme i narušava </a:t>
            </a:r>
            <a:r>
              <a:rPr lang="hr-HR" sz="2400" dirty="0" smtClean="0"/>
              <a:t>odnose s okolinom </a:t>
            </a:r>
            <a:endParaRPr lang="hr-HR" sz="2400" dirty="0"/>
          </a:p>
          <a:p>
            <a:endParaRPr lang="hr-HR" sz="2400" dirty="0"/>
          </a:p>
        </p:txBody>
      </p:sp>
      <p:pic>
        <p:nvPicPr>
          <p:cNvPr id="2" name="Slika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286374" y="0"/>
            <a:ext cx="3857625" cy="6858000"/>
          </a:xfrm>
          <a:prstGeom prst="rect">
            <a:avLst/>
          </a:prstGeom>
        </p:spPr>
      </p:pic>
    </p:spTree>
    <p:extLst>
      <p:ext uri="{BB962C8B-B14F-4D97-AF65-F5344CB8AC3E}">
        <p14:creationId xmlns:p14="http://schemas.microsoft.com/office/powerpoint/2010/main" val="2325665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zervirano mjesto sadržaja 4"/>
          <p:cNvSpPr>
            <a:spLocks noGrp="1"/>
          </p:cNvSpPr>
          <p:nvPr>
            <p:ph sz="half" idx="1"/>
          </p:nvPr>
        </p:nvSpPr>
        <p:spPr>
          <a:xfrm>
            <a:off x="395536" y="260648"/>
            <a:ext cx="4608512" cy="5865515"/>
          </a:xfrm>
          <a:effectLst>
            <a:glow rad="228600">
              <a:schemeClr val="accent4">
                <a:satMod val="175000"/>
                <a:alpha val="40000"/>
              </a:schemeClr>
            </a:glow>
          </a:effectLst>
        </p:spPr>
        <p:txBody>
          <a:bodyPr>
            <a:normAutofit fontScale="70000" lnSpcReduction="20000"/>
          </a:bodyPr>
          <a:lstStyle/>
          <a:p>
            <a:endParaRPr lang="hr-HR" dirty="0" smtClean="0"/>
          </a:p>
          <a:p>
            <a:pPr marL="0" indent="0" algn="ctr">
              <a:buNone/>
            </a:pPr>
            <a:r>
              <a:rPr lang="hr-HR" sz="4000" b="1" dirty="0" smtClean="0"/>
              <a:t>…A ŠTO SAD?</a:t>
            </a:r>
          </a:p>
          <a:p>
            <a:pPr marL="0" indent="0" algn="ctr">
              <a:buNone/>
            </a:pPr>
            <a:endParaRPr lang="hr-HR" b="1" dirty="0" smtClean="0">
              <a:solidFill>
                <a:schemeClr val="accent3">
                  <a:lumMod val="75000"/>
                </a:schemeClr>
              </a:solidFill>
            </a:endParaRPr>
          </a:p>
          <a:p>
            <a:pPr marL="0" indent="0" algn="ctr">
              <a:buNone/>
            </a:pPr>
            <a:r>
              <a:rPr lang="hr-HR" dirty="0" smtClean="0"/>
              <a:t>Uz pomoć odraslih (roditelj, odgajatelj, učitelj, knjižničar…) djeci treba ukazati na pozitivne i negativne strane medija te ih uputiti na korištenje onih sadržaja koji će imati za njih pozitivan učinak</a:t>
            </a:r>
          </a:p>
          <a:p>
            <a:pPr marL="0" indent="0">
              <a:buNone/>
            </a:pPr>
            <a:r>
              <a:rPr lang="hr-HR" dirty="0" smtClean="0"/>
              <a:t>                        </a:t>
            </a:r>
          </a:p>
          <a:p>
            <a:endParaRPr lang="hr-HR" dirty="0"/>
          </a:p>
          <a:p>
            <a:endParaRPr lang="hr-HR" dirty="0" smtClean="0">
              <a:solidFill>
                <a:schemeClr val="accent3">
                  <a:lumMod val="50000"/>
                </a:schemeClr>
              </a:solidFill>
            </a:endParaRPr>
          </a:p>
          <a:p>
            <a:pPr marL="0" indent="0" algn="ctr">
              <a:buNone/>
            </a:pPr>
            <a:r>
              <a:rPr lang="hr-HR" dirty="0" smtClean="0"/>
              <a:t>korištenje </a:t>
            </a:r>
          </a:p>
          <a:p>
            <a:pPr marL="0" indent="0" algn="ctr">
              <a:buNone/>
            </a:pPr>
            <a:r>
              <a:rPr lang="hr-HR" b="1" dirty="0" smtClean="0"/>
              <a:t>poučne aktivne medijacije</a:t>
            </a:r>
          </a:p>
          <a:p>
            <a:pPr marL="0" indent="0" algn="ctr">
              <a:buNone/>
            </a:pPr>
            <a:endParaRPr lang="hr-HR" dirty="0" smtClean="0"/>
          </a:p>
          <a:p>
            <a:endParaRPr lang="hr-HR" b="1" dirty="0" smtClean="0"/>
          </a:p>
          <a:p>
            <a:r>
              <a:rPr lang="hr-HR" b="1" dirty="0" smtClean="0"/>
              <a:t>CILJ</a:t>
            </a:r>
            <a:r>
              <a:rPr lang="hr-HR" dirty="0" smtClean="0"/>
              <a:t>: stvoriti pozitivno, poticajno i sigurno ozračje za odrastanje te poučiti djecu vještinama snalaženje u danas nepreglednom svijetu informacija </a:t>
            </a:r>
            <a:endParaRPr lang="hr-HR" dirty="0"/>
          </a:p>
        </p:txBody>
      </p:sp>
      <p:pic>
        <p:nvPicPr>
          <p:cNvPr id="7" name="Rezervirano mjesto sadržaja 6"/>
          <p:cNvPicPr>
            <a:picLocks noGrp="1" noChangeAspect="1"/>
          </p:cNvPicPr>
          <p:nvPr>
            <p:ph sz="half" idx="2"/>
          </p:nvPr>
        </p:nvPicPr>
        <p:blipFill>
          <a:blip r:embed="rId3" cstate="email">
            <a:extLst>
              <a:ext uri="{28A0092B-C50C-407E-A947-70E740481C1C}">
                <a14:useLocalDpi xmlns:a14="http://schemas.microsoft.com/office/drawing/2010/main"/>
              </a:ext>
            </a:extLst>
          </a:blip>
          <a:stretch>
            <a:fillRect/>
          </a:stretch>
        </p:blipFill>
        <p:spPr>
          <a:xfrm>
            <a:off x="5220072" y="620688"/>
            <a:ext cx="3355596" cy="5400600"/>
          </a:xfrm>
          <a:effectLst>
            <a:softEdge rad="127000"/>
          </a:effectLst>
        </p:spPr>
      </p:pic>
      <p:sp>
        <p:nvSpPr>
          <p:cNvPr id="6" name="Strelica dolje 5"/>
          <p:cNvSpPr/>
          <p:nvPr/>
        </p:nvSpPr>
        <p:spPr>
          <a:xfrm>
            <a:off x="2455118" y="2708920"/>
            <a:ext cx="484632" cy="56131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704734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323528" y="260648"/>
            <a:ext cx="8373616" cy="5966123"/>
          </a:xfrm>
        </p:spPr>
        <p:txBody>
          <a:bodyPr>
            <a:normAutofit/>
          </a:bodyPr>
          <a:lstStyle/>
          <a:p>
            <a:pPr marL="0" indent="0">
              <a:buNone/>
            </a:pPr>
            <a:r>
              <a:rPr lang="hr-HR" b="1" dirty="0" smtClean="0"/>
              <a:t>       </a:t>
            </a:r>
            <a:r>
              <a:rPr lang="hr-HR" sz="3000" b="1" dirty="0" smtClean="0"/>
              <a:t>Svi </a:t>
            </a:r>
            <a:r>
              <a:rPr lang="hr-HR" sz="3000" b="1" dirty="0" err="1" smtClean="0"/>
              <a:t>putevi</a:t>
            </a:r>
            <a:r>
              <a:rPr lang="hr-HR" sz="3000" b="1" dirty="0" smtClean="0"/>
              <a:t> vode od -</a:t>
            </a:r>
          </a:p>
          <a:p>
            <a:pPr marL="0" indent="0">
              <a:buNone/>
            </a:pPr>
            <a:r>
              <a:rPr lang="hr-HR" sz="3000" b="1" dirty="0"/>
              <a:t> </a:t>
            </a:r>
            <a:r>
              <a:rPr lang="hr-HR" sz="3000" b="1" dirty="0" smtClean="0"/>
              <a:t>              roditelja!</a:t>
            </a:r>
          </a:p>
          <a:p>
            <a:pPr marL="0" indent="0">
              <a:buNone/>
            </a:pPr>
            <a:r>
              <a:rPr lang="hr-HR" b="1" dirty="0" smtClean="0">
                <a:solidFill>
                  <a:schemeClr val="accent3">
                    <a:lumMod val="50000"/>
                  </a:schemeClr>
                </a:solidFill>
              </a:rPr>
              <a:t>       </a:t>
            </a:r>
          </a:p>
          <a:p>
            <a:pPr marL="0" indent="0">
              <a:buNone/>
            </a:pPr>
            <a:r>
              <a:rPr lang="hr-HR" b="1" dirty="0" smtClean="0">
                <a:solidFill>
                  <a:schemeClr val="accent3">
                    <a:lumMod val="50000"/>
                  </a:schemeClr>
                </a:solidFill>
              </a:rPr>
              <a:t>         </a:t>
            </a:r>
            <a:r>
              <a:rPr lang="hr-HR" sz="2600" b="1" dirty="0" smtClean="0">
                <a:solidFill>
                  <a:schemeClr val="accent3">
                    <a:lumMod val="50000"/>
                  </a:schemeClr>
                </a:solidFill>
              </a:rPr>
              <a:t>Zadatak knjižnice </a:t>
            </a:r>
          </a:p>
          <a:p>
            <a:pPr marL="0" indent="0">
              <a:buNone/>
            </a:pPr>
            <a:r>
              <a:rPr lang="hr-HR" b="1" dirty="0">
                <a:solidFill>
                  <a:schemeClr val="accent3">
                    <a:lumMod val="50000"/>
                  </a:schemeClr>
                </a:solidFill>
              </a:rPr>
              <a:t> </a:t>
            </a:r>
            <a:r>
              <a:rPr lang="hr-HR" b="1" dirty="0" smtClean="0">
                <a:solidFill>
                  <a:schemeClr val="accent3">
                    <a:lumMod val="50000"/>
                  </a:schemeClr>
                </a:solidFill>
              </a:rPr>
              <a:t>             </a:t>
            </a:r>
          </a:p>
          <a:p>
            <a:pPr marL="0" indent="0">
              <a:buNone/>
            </a:pPr>
            <a:r>
              <a:rPr lang="hr-HR" sz="2400" b="1" dirty="0" smtClean="0">
                <a:solidFill>
                  <a:schemeClr val="accent3">
                    <a:lumMod val="50000"/>
                  </a:schemeClr>
                </a:solidFill>
              </a:rPr>
              <a:t>                    </a:t>
            </a:r>
            <a:r>
              <a:rPr lang="hr-HR" sz="2400" dirty="0" smtClean="0"/>
              <a:t>pomoći</a:t>
            </a:r>
          </a:p>
          <a:p>
            <a:pPr marL="0" indent="0">
              <a:buNone/>
            </a:pPr>
            <a:r>
              <a:rPr lang="hr-HR" sz="2400" dirty="0" smtClean="0"/>
              <a:t>          roditeljima u njihovoj</a:t>
            </a:r>
          </a:p>
          <a:p>
            <a:pPr marL="0" indent="0">
              <a:buNone/>
            </a:pPr>
            <a:r>
              <a:rPr lang="hr-HR" sz="2400" dirty="0" smtClean="0"/>
              <a:t>         roditeljskoj ulozi putem </a:t>
            </a:r>
          </a:p>
          <a:p>
            <a:pPr marL="0" indent="0">
              <a:buNone/>
            </a:pPr>
            <a:r>
              <a:rPr lang="hr-HR" sz="2400" b="1" dirty="0" smtClean="0"/>
              <a:t>         osmišljenih programa</a:t>
            </a:r>
          </a:p>
          <a:p>
            <a:pPr marL="0" indent="0">
              <a:buNone/>
            </a:pPr>
            <a:r>
              <a:rPr lang="hr-HR" sz="2400" b="1" dirty="0" smtClean="0">
                <a:solidFill>
                  <a:srgbClr val="005696"/>
                </a:solidFill>
              </a:rPr>
              <a:t>(predavanja i radionice za roditelje u </a:t>
            </a:r>
          </a:p>
          <a:p>
            <a:pPr marL="0" indent="0">
              <a:buNone/>
            </a:pPr>
            <a:r>
              <a:rPr lang="hr-HR" sz="2400" b="1" dirty="0" smtClean="0">
                <a:solidFill>
                  <a:srgbClr val="005696"/>
                </a:solidFill>
              </a:rPr>
              <a:t>    knjižnici i školi, </a:t>
            </a:r>
            <a:r>
              <a:rPr lang="hr-HR" sz="2400" b="1" dirty="0" err="1" smtClean="0">
                <a:solidFill>
                  <a:srgbClr val="005696"/>
                </a:solidFill>
              </a:rPr>
              <a:t>eduk</a:t>
            </a:r>
            <a:r>
              <a:rPr lang="hr-HR" sz="2400" b="1" dirty="0" smtClean="0">
                <a:solidFill>
                  <a:srgbClr val="005696"/>
                </a:solidFill>
              </a:rPr>
              <a:t>. materijali, </a:t>
            </a:r>
          </a:p>
          <a:p>
            <a:pPr marL="0" indent="0">
              <a:buNone/>
            </a:pPr>
            <a:r>
              <a:rPr lang="hr-HR" sz="2400" b="1" dirty="0">
                <a:solidFill>
                  <a:srgbClr val="005696"/>
                </a:solidFill>
              </a:rPr>
              <a:t> </a:t>
            </a:r>
            <a:r>
              <a:rPr lang="hr-HR" sz="2400" b="1" dirty="0" smtClean="0">
                <a:solidFill>
                  <a:srgbClr val="005696"/>
                </a:solidFill>
              </a:rPr>
              <a:t>       preporučena literatura…)</a:t>
            </a:r>
          </a:p>
          <a:p>
            <a:pPr marL="0" indent="0">
              <a:buNone/>
            </a:pPr>
            <a:endParaRPr lang="hr-HR" b="1" dirty="0"/>
          </a:p>
        </p:txBody>
      </p:sp>
      <p:pic>
        <p:nvPicPr>
          <p:cNvPr id="6" name="Slika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437725" y="0"/>
            <a:ext cx="3707904" cy="6858000"/>
          </a:xfrm>
          <a:prstGeom prst="rect">
            <a:avLst/>
          </a:prstGeom>
        </p:spPr>
      </p:pic>
      <p:sp>
        <p:nvSpPr>
          <p:cNvPr id="2" name="Strelica dolje 1"/>
          <p:cNvSpPr/>
          <p:nvPr/>
        </p:nvSpPr>
        <p:spPr>
          <a:xfrm>
            <a:off x="2043453" y="2663723"/>
            <a:ext cx="504056"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smtClean="0"/>
              <a:t> </a:t>
            </a:r>
            <a:endParaRPr lang="hr-HR" dirty="0"/>
          </a:p>
        </p:txBody>
      </p:sp>
    </p:spTree>
    <p:extLst>
      <p:ext uri="{BB962C8B-B14F-4D97-AF65-F5344CB8AC3E}">
        <p14:creationId xmlns:p14="http://schemas.microsoft.com/office/powerpoint/2010/main" val="94944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457200" y="116632"/>
            <a:ext cx="8229600" cy="6480720"/>
          </a:xfrm>
        </p:spPr>
        <p:txBody>
          <a:bodyPr/>
          <a:lstStyle/>
          <a:p>
            <a:pPr marL="0" indent="0">
              <a:buNone/>
            </a:pPr>
            <a:r>
              <a:rPr lang="hr-HR" b="1" dirty="0" smtClean="0">
                <a:solidFill>
                  <a:schemeClr val="accent3">
                    <a:lumMod val="50000"/>
                  </a:schemeClr>
                </a:solidFill>
              </a:rPr>
              <a:t>    Skretanje </a:t>
            </a:r>
            <a:r>
              <a:rPr lang="hr-HR" b="1" dirty="0">
                <a:solidFill>
                  <a:schemeClr val="accent3">
                    <a:lumMod val="50000"/>
                  </a:schemeClr>
                </a:solidFill>
              </a:rPr>
              <a:t>pažnje na </a:t>
            </a:r>
            <a:r>
              <a:rPr lang="hr-HR" b="1" dirty="0" smtClean="0">
                <a:solidFill>
                  <a:schemeClr val="accent3">
                    <a:lumMod val="50000"/>
                  </a:schemeClr>
                </a:solidFill>
              </a:rPr>
              <a:t>zanimljive </a:t>
            </a:r>
            <a:r>
              <a:rPr lang="hr-HR" b="1" dirty="0">
                <a:solidFill>
                  <a:schemeClr val="accent3">
                    <a:lumMod val="50000"/>
                  </a:schemeClr>
                </a:solidFill>
              </a:rPr>
              <a:t>i primjerene </a:t>
            </a:r>
            <a:r>
              <a:rPr lang="hr-HR" b="1" dirty="0" smtClean="0">
                <a:solidFill>
                  <a:schemeClr val="accent3">
                    <a:lumMod val="50000"/>
                  </a:schemeClr>
                </a:solidFill>
              </a:rPr>
              <a:t> </a:t>
            </a:r>
            <a:endParaRPr lang="hr-HR" b="1" dirty="0">
              <a:solidFill>
                <a:schemeClr val="accent3">
                  <a:lumMod val="50000"/>
                </a:schemeClr>
              </a:solidFill>
            </a:endParaRPr>
          </a:p>
          <a:p>
            <a:pPr marL="0" indent="0" algn="ctr">
              <a:buNone/>
            </a:pPr>
            <a:r>
              <a:rPr lang="hr-HR" b="1" dirty="0">
                <a:solidFill>
                  <a:schemeClr val="accent3">
                    <a:lumMod val="50000"/>
                  </a:schemeClr>
                </a:solidFill>
              </a:rPr>
              <a:t>sadržaje kroz</a:t>
            </a:r>
            <a:r>
              <a:rPr lang="hr-HR" b="1" dirty="0" smtClean="0">
                <a:solidFill>
                  <a:schemeClr val="accent3">
                    <a:lumMod val="50000"/>
                  </a:schemeClr>
                </a:solidFill>
              </a:rPr>
              <a:t>:</a:t>
            </a:r>
          </a:p>
          <a:p>
            <a:r>
              <a:rPr lang="hr-HR" sz="2400" b="1" dirty="0" smtClean="0"/>
              <a:t>Posebne akcije</a:t>
            </a:r>
          </a:p>
          <a:p>
            <a:pPr>
              <a:buFont typeface="Wingdings" panose="05000000000000000000" pitchFamily="2" charset="2"/>
              <a:buChar char="q"/>
            </a:pPr>
            <a:r>
              <a:rPr lang="hr-HR" sz="2000" b="1" dirty="0" smtClean="0"/>
              <a:t>Prezentacija kvalitetnih edukativnih programa</a:t>
            </a:r>
          </a:p>
          <a:p>
            <a:pPr marL="0" indent="0">
              <a:buNone/>
            </a:pPr>
            <a:r>
              <a:rPr lang="hr-HR" sz="2000" b="1" dirty="0" smtClean="0"/>
              <a:t>      </a:t>
            </a:r>
            <a:r>
              <a:rPr lang="hr-HR" sz="2000" b="1" dirty="0" smtClean="0">
                <a:solidFill>
                  <a:schemeClr val="tx2">
                    <a:lumMod val="75000"/>
                  </a:schemeClr>
                </a:solidFill>
              </a:rPr>
              <a:t>QLEGENDS</a:t>
            </a:r>
            <a:r>
              <a:rPr lang="hr-HR" sz="2000" b="1" dirty="0" smtClean="0"/>
              <a:t> – </a:t>
            </a:r>
            <a:r>
              <a:rPr lang="hr-HR" sz="2000" dirty="0" smtClean="0"/>
              <a:t>novija inačica projekta </a:t>
            </a:r>
            <a:r>
              <a:rPr lang="hr-HR" sz="2000" dirty="0" err="1" smtClean="0"/>
              <a:t>Učilica</a:t>
            </a:r>
            <a:endParaRPr lang="hr-HR" sz="2000" dirty="0" smtClean="0"/>
          </a:p>
          <a:p>
            <a:pPr marL="0" indent="0">
              <a:buNone/>
            </a:pPr>
            <a:r>
              <a:rPr lang="hr-HR" sz="2000" dirty="0" smtClean="0"/>
              <a:t>    - timovi se natječu u znanju školskog gradiva (prema predmetima i    </a:t>
            </a:r>
          </a:p>
          <a:p>
            <a:pPr marL="0" indent="0">
              <a:buNone/>
            </a:pPr>
            <a:r>
              <a:rPr lang="hr-HR" sz="2000" dirty="0" smtClean="0"/>
              <a:t>      razredima) nakon čega slijedi </a:t>
            </a:r>
            <a:r>
              <a:rPr lang="hr-HR" sz="2000" dirty="0"/>
              <a:t>turnir u strateškoj igri osvajanja „čarobne </a:t>
            </a:r>
            <a:endParaRPr lang="hr-HR" sz="2000" dirty="0" smtClean="0"/>
          </a:p>
          <a:p>
            <a:pPr marL="0" indent="0">
              <a:buNone/>
            </a:pPr>
            <a:r>
              <a:rPr lang="hr-HR" sz="2000" dirty="0" smtClean="0"/>
              <a:t>      kutije</a:t>
            </a:r>
            <a:r>
              <a:rPr lang="hr-HR" sz="2000" dirty="0"/>
              <a:t>” protivnika</a:t>
            </a:r>
          </a:p>
          <a:p>
            <a:pPr marL="0" indent="0">
              <a:buNone/>
            </a:pPr>
            <a:r>
              <a:rPr lang="hr-HR" sz="2000" dirty="0" smtClean="0"/>
              <a:t>   - predstavljač: voditelj Projekta</a:t>
            </a:r>
          </a:p>
          <a:p>
            <a:pPr marL="0" indent="0">
              <a:buNone/>
            </a:pPr>
            <a:r>
              <a:rPr lang="hr-HR" sz="2000" dirty="0" smtClean="0"/>
              <a:t>     UČINAK </a:t>
            </a:r>
            <a:endParaRPr lang="hr-HR" sz="2000" dirty="0"/>
          </a:p>
          <a:p>
            <a:pPr marL="0" indent="0">
              <a:buNone/>
            </a:pPr>
            <a:r>
              <a:rPr lang="hr-HR" sz="2000" dirty="0" smtClean="0"/>
              <a:t>   - igra je povećala motivaciju za usvajanje</a:t>
            </a:r>
          </a:p>
          <a:p>
            <a:pPr marL="0" indent="0">
              <a:buNone/>
            </a:pPr>
            <a:r>
              <a:rPr lang="hr-HR" sz="2000" dirty="0"/>
              <a:t> </a:t>
            </a:r>
            <a:r>
              <a:rPr lang="hr-HR" sz="2000" dirty="0" smtClean="0"/>
              <a:t>    gradiva radi bolje kvalifikacije tima na turniru;</a:t>
            </a:r>
          </a:p>
          <a:p>
            <a:pPr marL="0" indent="0">
              <a:buNone/>
            </a:pPr>
            <a:r>
              <a:rPr lang="hr-HR" sz="2000" dirty="0"/>
              <a:t> </a:t>
            </a:r>
            <a:r>
              <a:rPr lang="hr-HR" sz="2000" dirty="0" smtClean="0"/>
              <a:t>    jačanje socijalnih vještina </a:t>
            </a:r>
          </a:p>
          <a:p>
            <a:pPr marL="0" indent="0">
              <a:buNone/>
            </a:pPr>
            <a:endParaRPr lang="hr-HR" sz="2000" dirty="0" smtClean="0"/>
          </a:p>
          <a:p>
            <a:pPr marL="0" indent="0">
              <a:buNone/>
            </a:pPr>
            <a:endParaRPr lang="hr-HR" sz="2000" dirty="0"/>
          </a:p>
          <a:p>
            <a:pPr marL="0" indent="0">
              <a:buNone/>
            </a:pPr>
            <a:endParaRPr lang="hr-HR" sz="2000" dirty="0"/>
          </a:p>
        </p:txBody>
      </p:sp>
      <p:pic>
        <p:nvPicPr>
          <p:cNvPr id="2" name="Slika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940152" y="3284984"/>
            <a:ext cx="2232248" cy="2973615"/>
          </a:xfrm>
          <a:prstGeom prst="rect">
            <a:avLst/>
          </a:prstGeom>
          <a:effectLst>
            <a:softEdge rad="127000"/>
          </a:effectLst>
        </p:spPr>
      </p:pic>
    </p:spTree>
    <p:extLst>
      <p:ext uri="{BB962C8B-B14F-4D97-AF65-F5344CB8AC3E}">
        <p14:creationId xmlns:p14="http://schemas.microsoft.com/office/powerpoint/2010/main" val="1452341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467544" y="0"/>
            <a:ext cx="8229600" cy="6126163"/>
          </a:xfrm>
        </p:spPr>
        <p:txBody>
          <a:bodyPr>
            <a:normAutofit lnSpcReduction="10000"/>
          </a:bodyPr>
          <a:lstStyle/>
          <a:p>
            <a:endParaRPr lang="hr-HR" sz="2800" b="1" dirty="0" smtClean="0"/>
          </a:p>
          <a:p>
            <a:r>
              <a:rPr lang="hr-HR" sz="2800" b="1" dirty="0" smtClean="0"/>
              <a:t>Redovite aktivnosti </a:t>
            </a:r>
          </a:p>
          <a:p>
            <a:endParaRPr lang="hr-HR" sz="2800" b="1" dirty="0" smtClean="0"/>
          </a:p>
          <a:p>
            <a:pPr marL="0" indent="0">
              <a:buNone/>
            </a:pPr>
            <a:r>
              <a:rPr lang="hr-HR" sz="2000" dirty="0" smtClean="0"/>
              <a:t>      -   </a:t>
            </a:r>
            <a:r>
              <a:rPr lang="hr-HR" sz="2200" dirty="0" smtClean="0"/>
              <a:t>ubacivanje </a:t>
            </a:r>
            <a:r>
              <a:rPr lang="hr-HR" sz="2200" b="1" dirty="0" smtClean="0"/>
              <a:t>zanimljivih </a:t>
            </a:r>
            <a:r>
              <a:rPr lang="hr-HR" sz="2200" b="1" dirty="0" err="1" smtClean="0"/>
              <a:t>online</a:t>
            </a:r>
            <a:r>
              <a:rPr lang="hr-HR" sz="2200" b="1" dirty="0" smtClean="0"/>
              <a:t> programa </a:t>
            </a:r>
            <a:r>
              <a:rPr lang="hr-HR" sz="2200" dirty="0" smtClean="0"/>
              <a:t>kao dopunu</a:t>
            </a:r>
          </a:p>
          <a:p>
            <a:pPr marL="0" indent="0">
              <a:buNone/>
            </a:pPr>
            <a:r>
              <a:rPr lang="hr-HR" sz="2200" dirty="0"/>
              <a:t> </a:t>
            </a:r>
            <a:r>
              <a:rPr lang="hr-HR" sz="2200" dirty="0" smtClean="0"/>
              <a:t>         klasičnim aktivnostima (</a:t>
            </a:r>
            <a:r>
              <a:rPr lang="hr-HR" sz="2200" dirty="0" err="1" smtClean="0"/>
              <a:t>pričaonice</a:t>
            </a:r>
            <a:r>
              <a:rPr lang="hr-HR" sz="2200" dirty="0" smtClean="0"/>
              <a:t>, literarne, dramske </a:t>
            </a:r>
            <a:r>
              <a:rPr lang="hr-HR" sz="2200" dirty="0"/>
              <a:t>i </a:t>
            </a:r>
            <a:r>
              <a:rPr lang="hr-HR" sz="2200" dirty="0" smtClean="0"/>
              <a:t>likovne</a:t>
            </a:r>
          </a:p>
          <a:p>
            <a:pPr marL="0" indent="0">
              <a:buNone/>
            </a:pPr>
            <a:r>
              <a:rPr lang="hr-HR" sz="2200" b="1" dirty="0"/>
              <a:t> </a:t>
            </a:r>
            <a:r>
              <a:rPr lang="hr-HR" sz="2200" b="1" dirty="0" smtClean="0"/>
              <a:t>         </a:t>
            </a:r>
            <a:r>
              <a:rPr lang="hr-HR" sz="2200" dirty="0"/>
              <a:t>radionice) </a:t>
            </a:r>
          </a:p>
          <a:p>
            <a:pPr marL="0" indent="0">
              <a:buNone/>
            </a:pPr>
            <a:r>
              <a:rPr lang="hr-HR" sz="2200" b="1" dirty="0" smtClean="0"/>
              <a:t> </a:t>
            </a:r>
            <a:endParaRPr lang="hr-HR" sz="2000" b="1" dirty="0" smtClean="0"/>
          </a:p>
          <a:p>
            <a:pPr>
              <a:buFont typeface="Wingdings" panose="05000000000000000000" pitchFamily="2" charset="2"/>
              <a:buChar char="q"/>
            </a:pPr>
            <a:r>
              <a:rPr lang="hr-HR" sz="2000" b="1" dirty="0" smtClean="0"/>
              <a:t>PIXTON</a:t>
            </a:r>
            <a:r>
              <a:rPr lang="hr-HR" sz="2000" dirty="0" smtClean="0"/>
              <a:t> (stranica za izradu stripa)</a:t>
            </a:r>
          </a:p>
          <a:p>
            <a:pPr>
              <a:buFont typeface="Wingdings" panose="05000000000000000000" pitchFamily="2" charset="2"/>
              <a:buChar char="q"/>
            </a:pPr>
            <a:endParaRPr lang="hr-HR" sz="2000" dirty="0" smtClean="0"/>
          </a:p>
          <a:p>
            <a:pPr>
              <a:buFont typeface="Wingdings" panose="05000000000000000000" pitchFamily="2" charset="2"/>
              <a:buChar char="q"/>
            </a:pPr>
            <a:r>
              <a:rPr lang="hr-HR" sz="2000" b="1" dirty="0" smtClean="0"/>
              <a:t>SCRATCH </a:t>
            </a:r>
            <a:r>
              <a:rPr lang="hr-HR" sz="2000" dirty="0" smtClean="0"/>
              <a:t>(</a:t>
            </a:r>
            <a:r>
              <a:rPr lang="hr-HR" sz="2000" dirty="0" err="1" smtClean="0"/>
              <a:t>bespl</a:t>
            </a:r>
            <a:r>
              <a:rPr lang="hr-HR" sz="2000" dirty="0" smtClean="0"/>
              <a:t>. program za djecu </a:t>
            </a:r>
          </a:p>
          <a:p>
            <a:pPr marL="0" indent="0">
              <a:buNone/>
            </a:pPr>
            <a:r>
              <a:rPr lang="hr-HR" sz="2000" dirty="0" smtClean="0"/>
              <a:t>      putem kojega se mogu izrađivati </a:t>
            </a:r>
          </a:p>
          <a:p>
            <a:pPr marL="0" indent="0">
              <a:buNone/>
            </a:pPr>
            <a:r>
              <a:rPr lang="hr-HR" sz="2000" dirty="0"/>
              <a:t> </a:t>
            </a:r>
            <a:r>
              <a:rPr lang="hr-HR" sz="2000" dirty="0" smtClean="0"/>
              <a:t>     vlastite priče, programirati igrice i sl. )   </a:t>
            </a:r>
          </a:p>
          <a:p>
            <a:pPr>
              <a:buFont typeface="Wingdings" panose="05000000000000000000" pitchFamily="2" charset="2"/>
              <a:buChar char="q"/>
            </a:pPr>
            <a:endParaRPr lang="hr-HR" sz="2000" dirty="0" smtClean="0"/>
          </a:p>
          <a:p>
            <a:pPr>
              <a:buFont typeface="Wingdings" panose="05000000000000000000" pitchFamily="2" charset="2"/>
              <a:buChar char="q"/>
            </a:pPr>
            <a:r>
              <a:rPr lang="hr-HR" sz="2000" b="1" dirty="0" smtClean="0"/>
              <a:t>GOOGLE EARTH </a:t>
            </a:r>
            <a:r>
              <a:rPr lang="hr-HR" sz="2000" dirty="0" smtClean="0"/>
              <a:t>(dobar za igru                                                                   snalaženja snalaženja u prostoru  te </a:t>
            </a:r>
          </a:p>
          <a:p>
            <a:pPr marL="0" indent="0">
              <a:buNone/>
            </a:pPr>
            <a:r>
              <a:rPr lang="hr-HR" sz="2000" dirty="0" smtClean="0"/>
              <a:t>    „zamišljenog putovanja”)   </a:t>
            </a:r>
          </a:p>
          <a:p>
            <a:pPr marL="0" indent="0">
              <a:buNone/>
            </a:pPr>
            <a:endParaRPr lang="hr-HR" sz="2000" dirty="0" smtClean="0"/>
          </a:p>
        </p:txBody>
      </p:sp>
      <p:pic>
        <p:nvPicPr>
          <p:cNvPr id="4" name="Slika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952655" y="3068960"/>
            <a:ext cx="3690411" cy="2808312"/>
          </a:xfrm>
          <a:prstGeom prst="rect">
            <a:avLst/>
          </a:prstGeom>
        </p:spPr>
      </p:pic>
    </p:spTree>
    <p:extLst>
      <p:ext uri="{BB962C8B-B14F-4D97-AF65-F5344CB8AC3E}">
        <p14:creationId xmlns:p14="http://schemas.microsoft.com/office/powerpoint/2010/main" val="269340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p:txBody>
          <a:bodyPr>
            <a:normAutofit/>
          </a:bodyPr>
          <a:lstStyle/>
          <a:p>
            <a:pPr marL="0" indent="0">
              <a:buNone/>
            </a:pPr>
            <a:r>
              <a:rPr lang="hr-HR" sz="2800" dirty="0" smtClean="0"/>
              <a:t>                                 </a:t>
            </a:r>
          </a:p>
        </p:txBody>
      </p:sp>
      <p:sp>
        <p:nvSpPr>
          <p:cNvPr id="6" name="Rezervirano mjesto teksta 5"/>
          <p:cNvSpPr>
            <a:spLocks noGrp="1"/>
          </p:cNvSpPr>
          <p:nvPr>
            <p:ph type="body" sz="half" idx="2"/>
          </p:nvPr>
        </p:nvSpPr>
        <p:spPr>
          <a:xfrm>
            <a:off x="457200" y="908719"/>
            <a:ext cx="3008313" cy="4608513"/>
          </a:xfrm>
        </p:spPr>
        <p:txBody>
          <a:bodyPr>
            <a:normAutofit lnSpcReduction="10000"/>
          </a:bodyPr>
          <a:lstStyle/>
          <a:p>
            <a:pPr marL="285750" indent="-285750">
              <a:buFont typeface="Arial" panose="020B0604020202020204" pitchFamily="34" charset="0"/>
              <a:buChar char="•"/>
            </a:pPr>
            <a:r>
              <a:rPr lang="hr-HR" sz="2000" dirty="0" smtClean="0"/>
              <a:t>Korištenje </a:t>
            </a:r>
            <a:r>
              <a:rPr lang="hr-HR" sz="2000" b="1" dirty="0" smtClean="0"/>
              <a:t>kvalitetnih i djeci primjerenih web stranica</a:t>
            </a:r>
            <a:r>
              <a:rPr lang="hr-HR" sz="2000" dirty="0" smtClean="0"/>
              <a:t> kao polazišta za igru, učenje, raspravu ili izvor kreativnih ideja</a:t>
            </a:r>
          </a:p>
          <a:p>
            <a:pPr algn="ctr"/>
            <a:r>
              <a:rPr lang="hr-HR" sz="2000" i="1" dirty="0" smtClean="0">
                <a:solidFill>
                  <a:schemeClr val="accent3">
                    <a:lumMod val="50000"/>
                  </a:schemeClr>
                </a:solidFill>
              </a:rPr>
              <a:t>(Dječji čitateljski </a:t>
            </a:r>
            <a:r>
              <a:rPr lang="hr-HR" sz="2000" i="1" dirty="0" err="1" smtClean="0">
                <a:solidFill>
                  <a:schemeClr val="accent3">
                    <a:lumMod val="50000"/>
                  </a:schemeClr>
                </a:solidFill>
              </a:rPr>
              <a:t>blog</a:t>
            </a:r>
            <a:r>
              <a:rPr lang="hr-HR" sz="2000" i="1" dirty="0" smtClean="0">
                <a:solidFill>
                  <a:schemeClr val="accent3">
                    <a:lumMod val="50000"/>
                  </a:schemeClr>
                </a:solidFill>
              </a:rPr>
              <a:t> Tragači, Dječji magazin              GKR, Školski portal, </a:t>
            </a:r>
            <a:r>
              <a:rPr lang="hr-HR" sz="2000" i="1" dirty="0" err="1" smtClean="0">
                <a:solidFill>
                  <a:schemeClr val="accent3">
                    <a:lumMod val="50000"/>
                  </a:schemeClr>
                </a:solidFill>
              </a:rPr>
              <a:t>Eduvizija</a:t>
            </a:r>
            <a:r>
              <a:rPr lang="hr-HR" sz="2000" i="1" dirty="0" smtClean="0">
                <a:solidFill>
                  <a:schemeClr val="accent3">
                    <a:lumMod val="50000"/>
                  </a:schemeClr>
                </a:solidFill>
              </a:rPr>
              <a:t>, Radost, </a:t>
            </a:r>
            <a:r>
              <a:rPr lang="hr-HR" sz="2000" i="1" dirty="0" err="1" smtClean="0">
                <a:solidFill>
                  <a:schemeClr val="accent3">
                    <a:lumMod val="50000"/>
                  </a:schemeClr>
                </a:solidFill>
              </a:rPr>
              <a:t>Krokotak</a:t>
            </a:r>
            <a:r>
              <a:rPr lang="hr-HR" sz="2000" i="1" dirty="0" smtClean="0">
                <a:solidFill>
                  <a:schemeClr val="accent3">
                    <a:lumMod val="50000"/>
                  </a:schemeClr>
                </a:solidFill>
              </a:rPr>
              <a:t>…)</a:t>
            </a:r>
          </a:p>
          <a:p>
            <a:pPr marL="285750" indent="-285750">
              <a:buFont typeface="Arial" panose="020B0604020202020204" pitchFamily="34" charset="0"/>
              <a:buChar char="•"/>
            </a:pPr>
            <a:r>
              <a:rPr lang="hr-HR" sz="2000" dirty="0" smtClean="0"/>
              <a:t>Poticanje na pisanje vlastitih </a:t>
            </a:r>
            <a:r>
              <a:rPr lang="hr-HR" sz="2000" b="1" dirty="0" smtClean="0"/>
              <a:t>osvrta</a:t>
            </a:r>
            <a:r>
              <a:rPr lang="hr-HR" sz="2000" dirty="0" smtClean="0"/>
              <a:t> i </a:t>
            </a:r>
            <a:r>
              <a:rPr lang="hr-HR" sz="2000" b="1" dirty="0" smtClean="0"/>
              <a:t>recenzija zanimljivih stranica i aplikacija </a:t>
            </a:r>
            <a:r>
              <a:rPr lang="hr-HR" sz="2000" dirty="0" smtClean="0"/>
              <a:t>(bilježnica, oglasna ploča)</a:t>
            </a:r>
            <a:endParaRPr lang="hr-HR" sz="2000" dirty="0"/>
          </a:p>
        </p:txBody>
      </p:sp>
      <p:pic>
        <p:nvPicPr>
          <p:cNvPr id="4" name="Slika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283968" y="692696"/>
            <a:ext cx="3744416" cy="5256584"/>
          </a:xfrm>
          <a:prstGeom prst="rect">
            <a:avLst/>
          </a:prstGeom>
          <a:effectLst>
            <a:softEdge rad="317500"/>
          </a:effectLst>
        </p:spPr>
      </p:pic>
    </p:spTree>
    <p:extLst>
      <p:ext uri="{BB962C8B-B14F-4D97-AF65-F5344CB8AC3E}">
        <p14:creationId xmlns:p14="http://schemas.microsoft.com/office/powerpoint/2010/main" val="29202212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kstniOkvir 10"/>
          <p:cNvSpPr txBox="1"/>
          <p:nvPr/>
        </p:nvSpPr>
        <p:spPr>
          <a:xfrm>
            <a:off x="401603" y="3318775"/>
            <a:ext cx="3506507" cy="1631216"/>
          </a:xfrm>
          <a:prstGeom prst="rect">
            <a:avLst/>
          </a:prstGeom>
          <a:solidFill>
            <a:schemeClr val="accent3">
              <a:lumMod val="60000"/>
              <a:lumOff val="40000"/>
            </a:schemeClr>
          </a:solidFill>
          <a:effectLst>
            <a:outerShdw blurRad="50800" dist="25000" dir="5400000" rotWithShape="0">
              <a:schemeClr val="accent3">
                <a:shade val="30000"/>
                <a:satMod val="150000"/>
                <a:alpha val="38000"/>
              </a:schemeClr>
            </a:outerShdw>
            <a:softEdge rad="63500"/>
          </a:effectLst>
        </p:spPr>
        <p:style>
          <a:lnRef idx="3">
            <a:schemeClr val="lt1"/>
          </a:lnRef>
          <a:fillRef idx="1">
            <a:schemeClr val="accent3"/>
          </a:fillRef>
          <a:effectRef idx="1">
            <a:schemeClr val="accent3"/>
          </a:effectRef>
          <a:fontRef idx="minor">
            <a:schemeClr val="lt1"/>
          </a:fontRef>
        </p:style>
        <p:txBody>
          <a:bodyPr wrap="square" rtlCol="0">
            <a:spAutoFit/>
          </a:bodyPr>
          <a:lstStyle/>
          <a:p>
            <a:pPr marL="285750" indent="-285750">
              <a:buFont typeface="Arial" panose="020B0604020202020204" pitchFamily="34" charset="0"/>
              <a:buChar char="•"/>
            </a:pPr>
            <a:r>
              <a:rPr lang="hr-HR" sz="2000" b="1" dirty="0" smtClean="0">
                <a:solidFill>
                  <a:schemeClr val="tx1"/>
                </a:solidFill>
              </a:rPr>
              <a:t>  Radionica: </a:t>
            </a:r>
            <a:r>
              <a:rPr lang="hr-HR" sz="2000" dirty="0" smtClean="0">
                <a:solidFill>
                  <a:schemeClr val="tx1"/>
                </a:solidFill>
              </a:rPr>
              <a:t>Upoznajmo</a:t>
            </a:r>
          </a:p>
          <a:p>
            <a:pPr algn="ctr"/>
            <a:r>
              <a:rPr lang="hr-HR" sz="2000" b="1" dirty="0" smtClean="0">
                <a:hlinkClick r:id="rId3"/>
              </a:rPr>
              <a:t>Katalog Knjižnica grada       Zagreba</a:t>
            </a:r>
            <a:endParaRPr lang="hr-HR" sz="2000" b="1" dirty="0" smtClean="0"/>
          </a:p>
          <a:p>
            <a:pPr algn="ctr"/>
            <a:r>
              <a:rPr lang="hr-HR" sz="2000" b="1" dirty="0" smtClean="0">
                <a:solidFill>
                  <a:schemeClr val="tx1"/>
                </a:solidFill>
              </a:rPr>
              <a:t>- </a:t>
            </a:r>
            <a:r>
              <a:rPr lang="hr-HR" sz="2000" dirty="0" smtClean="0">
                <a:solidFill>
                  <a:schemeClr val="tx1"/>
                </a:solidFill>
              </a:rPr>
              <a:t>grupe učenika viših razreda        osnovne škole</a:t>
            </a:r>
          </a:p>
        </p:txBody>
      </p:sp>
      <p:sp>
        <p:nvSpPr>
          <p:cNvPr id="25" name="TekstniOkvir 24"/>
          <p:cNvSpPr txBox="1"/>
          <p:nvPr/>
        </p:nvSpPr>
        <p:spPr>
          <a:xfrm>
            <a:off x="2613112" y="5157192"/>
            <a:ext cx="3954373" cy="1261884"/>
          </a:xfrm>
          <a:prstGeom prst="rect">
            <a:avLst/>
          </a:prstGeom>
          <a:solidFill>
            <a:schemeClr val="tx2">
              <a:lumMod val="20000"/>
              <a:lumOff val="80000"/>
            </a:schemeClr>
          </a:solidFill>
          <a:ln>
            <a:noFill/>
            <a:prstDash val="sysDot"/>
          </a:ln>
          <a:effectLst>
            <a:glow rad="63500">
              <a:schemeClr val="accent3">
                <a:satMod val="175000"/>
                <a:alpha val="40000"/>
              </a:schemeClr>
            </a:glow>
          </a:effectLst>
        </p:spPr>
        <p:style>
          <a:lnRef idx="2">
            <a:schemeClr val="accent3"/>
          </a:lnRef>
          <a:fillRef idx="1">
            <a:schemeClr val="lt1"/>
          </a:fillRef>
          <a:effectRef idx="0">
            <a:schemeClr val="accent3"/>
          </a:effectRef>
          <a:fontRef idx="minor">
            <a:schemeClr val="dk1"/>
          </a:fontRef>
        </p:style>
        <p:txBody>
          <a:bodyPr wrap="square" rtlCol="0">
            <a:spAutoFit/>
          </a:bodyPr>
          <a:lstStyle/>
          <a:p>
            <a:pPr marL="285750" indent="-285750">
              <a:buFont typeface="Arial" panose="020B0604020202020204" pitchFamily="34" charset="0"/>
              <a:buChar char="•"/>
            </a:pPr>
            <a:r>
              <a:rPr lang="hr-HR" sz="2000" b="1" dirty="0" smtClean="0"/>
              <a:t>Igre:</a:t>
            </a:r>
            <a:r>
              <a:rPr lang="hr-HR" sz="2000" dirty="0" smtClean="0"/>
              <a:t> „Pronađi uljeza”, „Istraži pa vladaj”…</a:t>
            </a:r>
          </a:p>
          <a:p>
            <a:pPr algn="ctr"/>
            <a:r>
              <a:rPr lang="hr-HR" dirty="0" smtClean="0"/>
              <a:t>- rad u manjim grupama</a:t>
            </a:r>
          </a:p>
          <a:p>
            <a:pPr algn="ctr"/>
            <a:r>
              <a:rPr lang="hr-HR" dirty="0" smtClean="0"/>
              <a:t> (školska   radionica)</a:t>
            </a:r>
          </a:p>
        </p:txBody>
      </p:sp>
      <p:sp>
        <p:nvSpPr>
          <p:cNvPr id="26" name="TekstniOkvir 25"/>
          <p:cNvSpPr txBox="1"/>
          <p:nvPr/>
        </p:nvSpPr>
        <p:spPr>
          <a:xfrm>
            <a:off x="4360085" y="3318775"/>
            <a:ext cx="4392488" cy="2031325"/>
          </a:xfrm>
          <a:prstGeom prst="rect">
            <a:avLst/>
          </a:prstGeom>
          <a:noFill/>
        </p:spPr>
        <p:txBody>
          <a:bodyPr wrap="square" rtlCol="0">
            <a:spAutoFit/>
          </a:bodyPr>
          <a:lstStyle/>
          <a:p>
            <a:pPr marL="285750" indent="-285750">
              <a:buFont typeface="Arial" panose="020B0604020202020204" pitchFamily="34" charset="0"/>
              <a:buChar char="•"/>
            </a:pPr>
            <a:r>
              <a:rPr lang="hr-HR" b="1" dirty="0" smtClean="0"/>
              <a:t>Individualna pomoć i asistencija pri izradi školskih projekata i prezentacija</a:t>
            </a:r>
          </a:p>
          <a:p>
            <a:r>
              <a:rPr lang="hr-HR" dirty="0" smtClean="0"/>
              <a:t>-    ukazivanje na kvalitetne izvore informacija</a:t>
            </a:r>
          </a:p>
          <a:p>
            <a:pPr marL="285750" indent="-285750">
              <a:buFontTx/>
              <a:buChar char="-"/>
            </a:pPr>
            <a:r>
              <a:rPr lang="hr-HR" dirty="0" smtClean="0"/>
              <a:t>njegovanje svijesti o autorskom pravu</a:t>
            </a:r>
          </a:p>
          <a:p>
            <a:pPr marL="285750" indent="-285750">
              <a:buFontTx/>
              <a:buChar char="-"/>
            </a:pPr>
            <a:r>
              <a:rPr lang="hr-HR" dirty="0" smtClean="0"/>
              <a:t>poticanje „istraživačkog duha” i kombiniranja različitih izvora informacija</a:t>
            </a:r>
          </a:p>
          <a:p>
            <a:endParaRPr lang="hr-HR" dirty="0"/>
          </a:p>
        </p:txBody>
      </p:sp>
      <p:sp>
        <p:nvSpPr>
          <p:cNvPr id="27" name="TekstniOkvir 26"/>
          <p:cNvSpPr txBox="1"/>
          <p:nvPr/>
        </p:nvSpPr>
        <p:spPr>
          <a:xfrm>
            <a:off x="5080992" y="972975"/>
            <a:ext cx="3888432" cy="954107"/>
          </a:xfrm>
          <a:prstGeom prst="rect">
            <a:avLst/>
          </a:prstGeom>
          <a:noFill/>
        </p:spPr>
        <p:txBody>
          <a:bodyPr wrap="square" rtlCol="0">
            <a:spAutoFit/>
          </a:bodyPr>
          <a:lstStyle/>
          <a:p>
            <a:pPr algn="ctr"/>
            <a:r>
              <a:rPr lang="hr-HR" sz="2800" b="1" dirty="0" smtClean="0"/>
              <a:t>KAKO DO PRAVE INFORMACIJE?</a:t>
            </a:r>
            <a:endParaRPr lang="hr-HR" sz="2800" b="1" dirty="0"/>
          </a:p>
        </p:txBody>
      </p:sp>
      <p:pic>
        <p:nvPicPr>
          <p:cNvPr id="4" name="Rezervirano mjesto sadržaja 3"/>
          <p:cNvPicPr>
            <a:picLocks noGrp="1" noChangeAspect="1"/>
          </p:cNvPicPr>
          <p:nvPr>
            <p:ph idx="1"/>
          </p:nvPr>
        </p:nvPicPr>
        <p:blipFill>
          <a:blip r:embed="rId4" cstate="email">
            <a:extLst>
              <a:ext uri="{28A0092B-C50C-407E-A947-70E740481C1C}">
                <a14:useLocalDpi xmlns:a14="http://schemas.microsoft.com/office/drawing/2010/main"/>
              </a:ext>
            </a:extLst>
          </a:blip>
          <a:stretch>
            <a:fillRect/>
          </a:stretch>
        </p:blipFill>
        <p:spPr>
          <a:xfrm>
            <a:off x="427749" y="476672"/>
            <a:ext cx="4795440" cy="2697435"/>
          </a:xfrm>
        </p:spPr>
      </p:pic>
    </p:spTree>
    <p:extLst>
      <p:ext uri="{BB962C8B-B14F-4D97-AF65-F5344CB8AC3E}">
        <p14:creationId xmlns:p14="http://schemas.microsoft.com/office/powerpoint/2010/main" val="184936356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sustava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ogatstvo">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sustava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2471</TotalTime>
  <Words>2383</Words>
  <Application>Microsoft Office PowerPoint</Application>
  <PresentationFormat>On-screen Show (4:3)</PresentationFormat>
  <Paragraphs>150</Paragraphs>
  <Slides>12</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Courier New</vt:lpstr>
      <vt:lpstr>Wingdings</vt:lpstr>
      <vt:lpstr>Tema sustava Office</vt:lpstr>
      <vt:lpstr>   Stručni skup  Informacijska pismenost u dječjim knjižnicama Knjižnica Medveščak, 31. 03. 2017.  MEDIJATORSKA ULOGA KNJIŽNIČARA U SVAKODNEVNOM RADU S DJECOM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prezentacija</dc:title>
  <dc:creator>Dunja Lovrenčić</dc:creator>
  <cp:lastModifiedBy>Boris Badurina</cp:lastModifiedBy>
  <cp:revision>170</cp:revision>
  <dcterms:created xsi:type="dcterms:W3CDTF">2017-03-07T15:04:00Z</dcterms:created>
  <dcterms:modified xsi:type="dcterms:W3CDTF">2017-04-20T17:19:15Z</dcterms:modified>
</cp:coreProperties>
</file>