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2" r:id="rId10"/>
    <p:sldId id="263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937715"/>
          </a:xfrm>
        </p:spPr>
        <p:txBody>
          <a:bodyPr>
            <a:normAutofit/>
          </a:bodyPr>
          <a:lstStyle/>
          <a:p>
            <a:r>
              <a:rPr lang="hr-HR" sz="5400" dirty="0" smtClean="0"/>
              <a:t>UČIONICA, ZAVIČAJ, EUROPA</a:t>
            </a:r>
            <a:endParaRPr lang="hr-HR" sz="54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709530" y="1985554"/>
            <a:ext cx="8767860" cy="3272245"/>
          </a:xfrm>
        </p:spPr>
        <p:txBody>
          <a:bodyPr>
            <a:normAutofit lnSpcReduction="10000"/>
          </a:bodyPr>
          <a:lstStyle/>
          <a:p>
            <a:r>
              <a:rPr lang="hr-HR" sz="2400" dirty="0" smtClean="0"/>
              <a:t>Multimedijsko- </a:t>
            </a:r>
            <a:r>
              <a:rPr lang="hr-HR" sz="2400" dirty="0" err="1" smtClean="0"/>
              <a:t>interkulturalni</a:t>
            </a:r>
            <a:r>
              <a:rPr lang="hr-HR" sz="2400" dirty="0" smtClean="0"/>
              <a:t> i </a:t>
            </a:r>
            <a:r>
              <a:rPr lang="hr-HR" sz="2400" dirty="0" err="1" smtClean="0"/>
              <a:t>eTwinning</a:t>
            </a:r>
            <a:r>
              <a:rPr lang="hr-HR" sz="2400" dirty="0" smtClean="0"/>
              <a:t> projekt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r>
              <a:rPr lang="hr-HR" sz="1600" dirty="0" smtClean="0"/>
              <a:t>Snježana Kovačević, stručni suradnik knjižničar OŠ Zlatar Bistrica</a:t>
            </a:r>
          </a:p>
          <a:p>
            <a:endParaRPr lang="hr-HR" sz="1600" dirty="0" smtClean="0"/>
          </a:p>
          <a:p>
            <a:r>
              <a:rPr lang="hr-HR" sz="1600" dirty="0"/>
              <a:t>Stručni skup </a:t>
            </a:r>
            <a:r>
              <a:rPr lang="hr-HR" sz="1600" dirty="0" smtClean="0"/>
              <a:t>„Informacijska </a:t>
            </a:r>
            <a:r>
              <a:rPr lang="hr-HR" sz="1600" dirty="0"/>
              <a:t>pismenost u dječjim </a:t>
            </a:r>
            <a:r>
              <a:rPr lang="hr-HR" sz="1600" dirty="0" smtClean="0"/>
              <a:t>knjižnicama”, </a:t>
            </a:r>
          </a:p>
          <a:p>
            <a:r>
              <a:rPr lang="hr-HR" sz="1600" dirty="0" smtClean="0"/>
              <a:t>Zagreb, 31. ožujka 2017.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401077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UČIONICA, ZAVIČAJ, EUROPA</a:t>
            </a:r>
          </a:p>
        </p:txBody>
      </p:sp>
      <p:pic>
        <p:nvPicPr>
          <p:cNvPr id="3074" name="Picture 2" descr="https://twinspace.etwinning.net/files/collabspace/9/79/079/11079/images/c014da62_thumb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7529" y="2114186"/>
            <a:ext cx="3624761" cy="3624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twinspace.etwinning.net/files/collabspace/9/79/079/11079/images/baef7f5a_thum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44045" y="2114185"/>
            <a:ext cx="3648891" cy="364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008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UČIONICA, ZAVIČAJ, EUROPA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43000" y="1965960"/>
            <a:ext cx="9872871" cy="4130040"/>
          </a:xfrm>
        </p:spPr>
        <p:txBody>
          <a:bodyPr/>
          <a:lstStyle/>
          <a:p>
            <a:pPr marL="45720" indent="0">
              <a:buNone/>
            </a:pPr>
            <a:endParaRPr lang="hr-HR" dirty="0" smtClean="0"/>
          </a:p>
          <a:p>
            <a:pPr marL="45720" indent="0">
              <a:buNone/>
            </a:pPr>
            <a:endParaRPr lang="hr-HR" dirty="0"/>
          </a:p>
          <a:p>
            <a:pPr marL="45720" indent="0" algn="ctr">
              <a:buNone/>
            </a:pPr>
            <a:r>
              <a:rPr lang="hr-HR" dirty="0" smtClean="0"/>
              <a:t> </a:t>
            </a:r>
            <a:r>
              <a:rPr lang="hr-HR" sz="3200" dirty="0"/>
              <a:t>H</a:t>
            </a:r>
            <a:r>
              <a:rPr lang="hr-HR" sz="3200" dirty="0" smtClean="0"/>
              <a:t>vala na pažnji!</a:t>
            </a:r>
          </a:p>
          <a:p>
            <a:pPr marL="45720" indent="0">
              <a:buNone/>
            </a:pPr>
            <a:r>
              <a:rPr lang="hr-HR" sz="3600" dirty="0" smtClean="0"/>
              <a:t> </a:t>
            </a:r>
          </a:p>
          <a:p>
            <a:pPr marL="45720" indent="0" algn="ctr">
              <a:buNone/>
            </a:pPr>
            <a:r>
              <a:rPr lang="hr-HR" sz="2400" dirty="0"/>
              <a:t>k</a:t>
            </a:r>
            <a:r>
              <a:rPr lang="hr-HR" sz="2400" dirty="0" smtClean="0"/>
              <a:t>njiznica.zlatarbistrica@gmail.com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09907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UČIONICA, ZAVIČAJ, EUROPA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Projekt učenika 3. razreda u školskoj godini 2015./2016.</a:t>
            </a:r>
          </a:p>
          <a:p>
            <a:r>
              <a:rPr lang="hr-HR" dirty="0" smtClean="0"/>
              <a:t>Koordinatorice: stručna </a:t>
            </a:r>
            <a:r>
              <a:rPr lang="hr-HR" dirty="0"/>
              <a:t>suradnica </a:t>
            </a:r>
            <a:r>
              <a:rPr lang="hr-HR" dirty="0" smtClean="0"/>
              <a:t>knjižničarka i razredna učiteljica</a:t>
            </a:r>
          </a:p>
          <a:p>
            <a:r>
              <a:rPr lang="hr-HR" dirty="0" smtClean="0"/>
              <a:t>Sudionici: Osnovna škola Zlatar Bistrica </a:t>
            </a:r>
          </a:p>
          <a:p>
            <a:pPr marL="4572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  CRA </a:t>
            </a:r>
            <a:r>
              <a:rPr lang="hr-HR" dirty="0"/>
              <a:t>Río </a:t>
            </a:r>
            <a:r>
              <a:rPr lang="hr-HR" dirty="0" err="1" smtClean="0"/>
              <a:t>Tajo</a:t>
            </a:r>
            <a:r>
              <a:rPr lang="hr-HR" dirty="0" smtClean="0"/>
              <a:t> </a:t>
            </a:r>
            <a:r>
              <a:rPr lang="hr-HR" dirty="0" err="1" smtClean="0"/>
              <a:t>Saucedilla</a:t>
            </a:r>
            <a:r>
              <a:rPr lang="hr-HR" dirty="0" smtClean="0"/>
              <a:t>, Španjolska</a:t>
            </a:r>
          </a:p>
          <a:p>
            <a:pPr marL="45720" lv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  </a:t>
            </a:r>
            <a:r>
              <a:rPr lang="hr-HR" dirty="0" err="1" smtClean="0"/>
              <a:t>Szkola</a:t>
            </a:r>
            <a:r>
              <a:rPr lang="hr-HR" dirty="0" smtClean="0"/>
              <a:t> </a:t>
            </a:r>
            <a:r>
              <a:rPr lang="hr-HR" dirty="0" err="1" smtClean="0"/>
              <a:t>Podstawowa</a:t>
            </a:r>
            <a:r>
              <a:rPr lang="hr-HR" dirty="0" smtClean="0"/>
              <a:t> W </a:t>
            </a:r>
            <a:r>
              <a:rPr lang="hr-HR" dirty="0" err="1" smtClean="0"/>
              <a:t>Harklowej</a:t>
            </a:r>
            <a:r>
              <a:rPr lang="hr-HR" dirty="0" smtClean="0"/>
              <a:t>, Poljska</a:t>
            </a:r>
          </a:p>
          <a:p>
            <a:pPr marL="4572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    </a:t>
            </a:r>
            <a:endParaRPr lang="hr-HR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-323165"/>
            <a:ext cx="2846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90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percuregular"/>
              </a:rPr>
              <a:t/>
            </a:r>
            <a:br>
              <a: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percuregular"/>
              </a:rPr>
            </a:br>
            <a:endParaRPr kumimoji="0" lang="sr-Latn-RS" altLang="sr-Latn-R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17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UČIONICA, ZAVIČAJ, EUROPA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Ciljevi: </a:t>
            </a:r>
          </a:p>
          <a:p>
            <a:r>
              <a:rPr lang="hr-HR" dirty="0" smtClean="0"/>
              <a:t>obraditi teme iz Prirode i društva kroz projektnu nastavu: kulturno-</a:t>
            </a:r>
            <a:r>
              <a:rPr lang="hr-HR" dirty="0"/>
              <a:t> </a:t>
            </a:r>
            <a:r>
              <a:rPr lang="hr-HR" dirty="0" smtClean="0"/>
              <a:t>povijesni spomenici i zavičaj</a:t>
            </a:r>
          </a:p>
          <a:p>
            <a:r>
              <a:rPr lang="hr-HR" dirty="0" smtClean="0"/>
              <a:t>Koristiti IKT u sigurnom  digitalnom okruženju</a:t>
            </a:r>
          </a:p>
          <a:p>
            <a:r>
              <a:rPr lang="hr-HR" dirty="0" smtClean="0"/>
              <a:t>Učiti iz različitih izvora informacija</a:t>
            </a:r>
          </a:p>
          <a:p>
            <a:r>
              <a:rPr lang="hr-HR" dirty="0" smtClean="0"/>
              <a:t>Razmijeniti iskustva i odgojno- obrazovne materijale s partnerima</a:t>
            </a:r>
          </a:p>
          <a:p>
            <a:r>
              <a:rPr lang="hr-HR" dirty="0" smtClean="0"/>
              <a:t>Izraditi putopis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9190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UČIONICA, ZAVIČAJ, EUROPA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Uloga školske knjižnice u projektu:</a:t>
            </a:r>
          </a:p>
          <a:p>
            <a:r>
              <a:rPr lang="hr-HR" dirty="0" smtClean="0"/>
              <a:t>Upoznavanje učenika s literaturom iz fonda školske knjižnice i korištenje iste: enciklopedije, zavičajna zbirka, atlasi, geografske karte, plakati, brošure, internet</a:t>
            </a:r>
          </a:p>
          <a:p>
            <a:r>
              <a:rPr lang="hr-HR" dirty="0" smtClean="0"/>
              <a:t>Kompetencije: učiti kako učiti, poučavanje informacijske, medijske i digitalne pismenosti, kulturalne i </a:t>
            </a:r>
            <a:r>
              <a:rPr lang="hr-HR" dirty="0" err="1" smtClean="0"/>
              <a:t>interkulturalne</a:t>
            </a:r>
            <a:r>
              <a:rPr lang="hr-HR" dirty="0" smtClean="0"/>
              <a:t> pismenosti, vještine komunikacije na materinskom i stranom jeziku</a:t>
            </a:r>
          </a:p>
          <a:p>
            <a:pPr marL="45720" indent="0">
              <a:buNone/>
            </a:pPr>
            <a:r>
              <a:rPr lang="hr-HR" dirty="0" smtClean="0"/>
              <a:t> </a:t>
            </a: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5963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UČIONICA, ZAVIČAJ, EUROPA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ctr">
              <a:buNone/>
            </a:pPr>
            <a:r>
              <a:rPr lang="hr-HR" dirty="0" smtClean="0"/>
              <a:t>Kako smo gradili znanje u školskoj knjižnici:</a:t>
            </a:r>
          </a:p>
          <a:p>
            <a:r>
              <a:rPr lang="hr-HR" dirty="0" smtClean="0"/>
              <a:t>Grupni rad</a:t>
            </a:r>
          </a:p>
          <a:p>
            <a:r>
              <a:rPr lang="hr-HR" dirty="0" smtClean="0"/>
              <a:t>Suradničko učenje</a:t>
            </a:r>
          </a:p>
          <a:p>
            <a:r>
              <a:rPr lang="hr-HR" dirty="0" smtClean="0"/>
              <a:t>e-učenje, razmjena znanja i iskustva s partnerima</a:t>
            </a:r>
          </a:p>
          <a:p>
            <a:r>
              <a:rPr lang="hr-HR" dirty="0" smtClean="0"/>
              <a:t>Samostalni istraživački rad</a:t>
            </a:r>
          </a:p>
          <a:p>
            <a:r>
              <a:rPr lang="hr-HR" dirty="0" smtClean="0"/>
              <a:t>Različita literatura za stjecanje vještina i znanja</a:t>
            </a:r>
          </a:p>
          <a:p>
            <a:r>
              <a:rPr lang="hr-HR" dirty="0" smtClean="0"/>
              <a:t>Problemska nastava- razumijevanje informacija i njihovo korištenje</a:t>
            </a:r>
          </a:p>
          <a:p>
            <a:endParaRPr lang="hr-HR" dirty="0" smtClean="0"/>
          </a:p>
          <a:p>
            <a:pPr marL="45720" indent="0">
              <a:buNone/>
            </a:pPr>
            <a:endParaRPr lang="hr-HR" dirty="0" smtClean="0"/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76683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UČIONICA, ZAVIČAJ, EUROPA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ctr">
              <a:buNone/>
            </a:pPr>
            <a:r>
              <a:rPr lang="hr-HR" dirty="0"/>
              <a:t>Kako smo gradili znanje u školskoj knjižnici:</a:t>
            </a:r>
          </a:p>
          <a:p>
            <a:r>
              <a:rPr lang="hr-HR" dirty="0" smtClean="0"/>
              <a:t>Suvremene metode rada</a:t>
            </a:r>
          </a:p>
          <a:p>
            <a:r>
              <a:rPr lang="hr-HR" dirty="0" smtClean="0"/>
              <a:t>Prezentacije</a:t>
            </a:r>
          </a:p>
          <a:p>
            <a:r>
              <a:rPr lang="hr-HR" dirty="0" smtClean="0"/>
              <a:t>Izlaganja</a:t>
            </a:r>
          </a:p>
          <a:p>
            <a:r>
              <a:rPr lang="hr-HR" dirty="0" smtClean="0"/>
              <a:t>Individualni rad učenika</a:t>
            </a:r>
          </a:p>
          <a:p>
            <a:r>
              <a:rPr lang="hr-HR" dirty="0" smtClean="0"/>
              <a:t>Web 2.0 alati ( </a:t>
            </a:r>
            <a:r>
              <a:rPr lang="hr-HR" dirty="0" err="1" smtClean="0"/>
              <a:t>Wordle</a:t>
            </a:r>
            <a:r>
              <a:rPr lang="hr-HR" dirty="0" smtClean="0"/>
              <a:t>, </a:t>
            </a:r>
            <a:r>
              <a:rPr lang="hr-HR" dirty="0" err="1" smtClean="0"/>
              <a:t>Prezi</a:t>
            </a:r>
            <a:r>
              <a:rPr lang="hr-HR" dirty="0" smtClean="0"/>
              <a:t>, </a:t>
            </a:r>
            <a:r>
              <a:rPr lang="hr-HR" dirty="0" err="1" smtClean="0"/>
              <a:t>Padlet</a:t>
            </a:r>
            <a:r>
              <a:rPr lang="hr-HR" dirty="0" smtClean="0"/>
              <a:t>, Skype, ISSUU…)</a:t>
            </a:r>
          </a:p>
          <a:p>
            <a:r>
              <a:rPr lang="hr-HR" dirty="0" smtClean="0"/>
              <a:t>Kritičko mišljenje- vrednovanje informacija na internetu</a:t>
            </a:r>
          </a:p>
        </p:txBody>
      </p:sp>
    </p:spTree>
    <p:extLst>
      <p:ext uri="{BB962C8B-B14F-4D97-AF65-F5344CB8AC3E}">
        <p14:creationId xmlns:p14="http://schemas.microsoft.com/office/powerpoint/2010/main" val="423666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UČIONICA, ZAVIČAJ, EUROPA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hr-HR" dirty="0"/>
              <a:t>Kako smo gradili znanje u školskoj </a:t>
            </a:r>
            <a:r>
              <a:rPr lang="hr-HR" dirty="0" smtClean="0"/>
              <a:t>knjižnici:</a:t>
            </a:r>
          </a:p>
          <a:p>
            <a:pPr marL="45720" indent="0" algn="ctr">
              <a:buNone/>
            </a:pPr>
            <a:endParaRPr lang="hr-HR" dirty="0" smtClean="0"/>
          </a:p>
          <a:p>
            <a:pPr marL="45720" indent="0" algn="ctr">
              <a:buNone/>
            </a:pPr>
            <a:r>
              <a:rPr lang="hr-HR" dirty="0" smtClean="0"/>
              <a:t>Suradničkim učenjem, kreativnošću</a:t>
            </a:r>
            <a:r>
              <a:rPr lang="hr-HR" dirty="0"/>
              <a:t> </a:t>
            </a:r>
            <a:r>
              <a:rPr lang="hr-HR" dirty="0" smtClean="0"/>
              <a:t>i kolaboracijom do informacijske pismenosti.</a:t>
            </a:r>
          </a:p>
          <a:p>
            <a:pPr marL="45720" indent="0" algn="ctr">
              <a:buNone/>
            </a:pPr>
            <a:r>
              <a:rPr lang="hr-HR" dirty="0" smtClean="0"/>
              <a:t>Projekt  je omogućio stjecanje vještina digitalne, čitalačke, medijske, višejezične, </a:t>
            </a:r>
            <a:r>
              <a:rPr lang="hr-HR" dirty="0" err="1" smtClean="0"/>
              <a:t>multikulturalne</a:t>
            </a:r>
            <a:r>
              <a:rPr lang="hr-HR" dirty="0" smtClean="0"/>
              <a:t> i prirodoslovne pismenosti kod učenika.</a:t>
            </a:r>
          </a:p>
          <a:p>
            <a:pPr marL="45720" indent="0" algn="ctr">
              <a:buNone/>
            </a:pPr>
            <a:r>
              <a:rPr lang="hr-HR" dirty="0" smtClean="0"/>
              <a:t>Ishodi- učenici su upoznali različite vrste izvora, naučili su kako im pristupiti, pretražiti, odabrati relevantnu informaciju, znaju interpretirati rezultate i prenijeti sintetizirano znanje drugima</a:t>
            </a:r>
          </a:p>
          <a:p>
            <a:pPr marL="45720" indent="0" algn="ctr">
              <a:buNone/>
            </a:pPr>
            <a:r>
              <a:rPr lang="hr-HR" dirty="0" smtClean="0"/>
              <a:t>Rezultat projekta- objavljivanje e-putopisa i brošure</a:t>
            </a:r>
          </a:p>
          <a:p>
            <a:pPr marL="4572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3778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UČIONICA, ZAVIČAJ, EUROPA</a:t>
            </a:r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6931" y="2057400"/>
            <a:ext cx="5384800" cy="4038600"/>
          </a:xfrm>
        </p:spPr>
      </p:pic>
    </p:spTree>
    <p:extLst>
      <p:ext uri="{BB962C8B-B14F-4D97-AF65-F5344CB8AC3E}">
        <p14:creationId xmlns:p14="http://schemas.microsoft.com/office/powerpoint/2010/main" val="308893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dirty="0"/>
              <a:t>UČIONICA, ZAVIČAJ, EUROPA</a:t>
            </a:r>
          </a:p>
        </p:txBody>
      </p:sp>
      <p:pic>
        <p:nvPicPr>
          <p:cNvPr id="2050" name="Picture 2" descr="https://twinspace.etwinning.net/files/collabspace/9/79/079/11079/images/c41c5472_thumb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96594" y="2112642"/>
            <a:ext cx="4062026" cy="3783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twinspace.etwinning.net/files/collabspace/9/79/079/11079/images/bf1354c2_thum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3000" y="2112643"/>
            <a:ext cx="3687263" cy="3687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165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eljno">
  <a:themeElements>
    <a:clrScheme name="Basis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F5327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TM03457444[[fn=Temeljno]]</Template>
  <TotalTime>114</TotalTime>
  <Words>376</Words>
  <Application>Microsoft Office PowerPoint</Application>
  <PresentationFormat>Widescreen</PresentationFormat>
  <Paragraphs>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apercuregular</vt:lpstr>
      <vt:lpstr>Arial</vt:lpstr>
      <vt:lpstr>Corbel</vt:lpstr>
      <vt:lpstr>Temeljno</vt:lpstr>
      <vt:lpstr>UČIONICA, ZAVIČAJ, EUROPA</vt:lpstr>
      <vt:lpstr>UČIONICA, ZAVIČAJ, EUROPA</vt:lpstr>
      <vt:lpstr>UČIONICA, ZAVIČAJ, EUROPA</vt:lpstr>
      <vt:lpstr>UČIONICA, ZAVIČAJ, EUROPA</vt:lpstr>
      <vt:lpstr>UČIONICA, ZAVIČAJ, EUROPA</vt:lpstr>
      <vt:lpstr>UČIONICA, ZAVIČAJ, EUROPA</vt:lpstr>
      <vt:lpstr>UČIONICA, ZAVIČAJ, EUROPA</vt:lpstr>
      <vt:lpstr>UČIONICA, ZAVIČAJ, EUROPA</vt:lpstr>
      <vt:lpstr>UČIONICA, ZAVIČAJ, EUROPA</vt:lpstr>
      <vt:lpstr>UČIONICA, ZAVIČAJ, EUROPA</vt:lpstr>
      <vt:lpstr>UČIONICA, ZAVIČAJ, EUROPA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Korisnik</dc:creator>
  <cp:lastModifiedBy>Boris Badurina</cp:lastModifiedBy>
  <cp:revision>16</cp:revision>
  <dcterms:created xsi:type="dcterms:W3CDTF">2017-03-03T08:08:15Z</dcterms:created>
  <dcterms:modified xsi:type="dcterms:W3CDTF">2017-04-20T17:21:02Z</dcterms:modified>
</cp:coreProperties>
</file>