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4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69580" autoAdjust="0"/>
  </p:normalViewPr>
  <p:slideViewPr>
    <p:cSldViewPr snapToGrid="0">
      <p:cViewPr varScale="1">
        <p:scale>
          <a:sx n="75" d="100"/>
          <a:sy n="75" d="100"/>
        </p:scale>
        <p:origin x="1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2EADF-7684-44D4-A8A4-96D1D82B6623}" type="datetimeFigureOut">
              <a:rPr lang="hr-HR" smtClean="0"/>
              <a:t>20.4.2017.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4AE7D-5FEB-4B9F-B60C-B4EABA041A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2524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4AE7D-5FEB-4B9F-B60C-B4EABA041A7C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51848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Upitnik je sadržavao 5 pitanja, a uzorak su bili ispitanici od 3. razreda osnovne škole do 4. razreda srednje škole</a:t>
            </a:r>
          </a:p>
          <a:p>
            <a:r>
              <a:rPr lang="hr-HR" dirty="0" smtClean="0"/>
              <a:t>Ispunjenim upitnicima došli smo do podataka da se ispitanici nisu susreli s pojmom informacijske pismenosti, a oni koji i jesu miješaju pojam s informatičkom pismenošću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4AE7D-5FEB-4B9F-B60C-B4EABA041A7C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6016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Open </a:t>
            </a:r>
            <a:r>
              <a:rPr lang="hr-HR" dirty="0" err="1" smtClean="0"/>
              <a:t>Source</a:t>
            </a:r>
            <a:r>
              <a:rPr lang="hr-HR" dirty="0" smtClean="0"/>
              <a:t> projekt - na cijeloj zemaljskoj kugli postoje stotine ljudi koje rade na njemu. To također znači da ste slobodni koristiti ga za bilo što bez plaćanja ikakve licence i brojnih drugih važnih sloboda.</a:t>
            </a:r>
          </a:p>
          <a:p>
            <a:endParaRPr lang="hr-HR" dirty="0" smtClean="0"/>
          </a:p>
          <a:p>
            <a:r>
              <a:rPr lang="hr-HR" dirty="0" smtClean="0"/>
              <a:t>Započeo samo kao blog sustav, ali je evoluirao u to da se može koristiti kao punokrvni </a:t>
            </a:r>
            <a:r>
              <a:rPr lang="hr-HR" dirty="0" err="1" smtClean="0"/>
              <a:t>content</a:t>
            </a:r>
            <a:r>
              <a:rPr lang="hr-HR" dirty="0" smtClean="0"/>
              <a:t> management system (sustav za upravljanje sadržajem) i puno više od toga koristeći tisuće dodataka, </a:t>
            </a:r>
            <a:r>
              <a:rPr lang="hr-HR" dirty="0" err="1" smtClean="0"/>
              <a:t>widgeta</a:t>
            </a:r>
            <a:r>
              <a:rPr lang="hr-HR" dirty="0" smtClean="0"/>
              <a:t> i tema, </a:t>
            </a:r>
            <a:r>
              <a:rPr lang="hr-HR" dirty="0" err="1" smtClean="0"/>
              <a:t>WordPress</a:t>
            </a:r>
            <a:r>
              <a:rPr lang="hr-HR" dirty="0" smtClean="0"/>
              <a:t> je limitiran samo vašom maštom.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4AE7D-5FEB-4B9F-B60C-B4EABA041A7C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33145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4AE7D-5FEB-4B9F-B60C-B4EABA041A7C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6614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C0F3D-EB6D-47C9-BC59-C20F69CDDDB9}" type="datetime1">
              <a:rPr lang="hr-HR" smtClean="0"/>
              <a:t>20.4.2017.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Stručni skup Informacijska pismenost u dječjim knjižnicama, 31. ožujka 2017., Knjižnica Medveščak Zagreb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E15E-1798-4035-8285-1F1E426605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473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DFD7-100A-4036-A664-C46884E98914}" type="datetime1">
              <a:rPr lang="hr-HR" smtClean="0"/>
              <a:t>20.4.2017.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Stručni skup Informacijska pismenost u dječjim knjižnicama, 31. ožujka 2017., Knjižnica Medveščak Zagreb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E15E-1798-4035-8285-1F1E426605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514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58409-F6E1-481C-AF4C-FA975A166F00}" type="datetime1">
              <a:rPr lang="hr-HR" smtClean="0"/>
              <a:t>20.4.2017.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Stručni skup Informacijska pismenost u dječjim knjižnicama, 31. ožujka 2017., Knjižnica Medveščak Zagreb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E15E-1798-4035-8285-1F1E426605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347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6E105-5041-440C-8AE3-1CB9592B73C3}" type="datetime1">
              <a:rPr lang="hr-HR" smtClean="0"/>
              <a:t>20.4.2017.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Stručni skup Informacijska pismenost u dječjim knjižnicama, 31. ožujka 2017., Knjižnica Medveščak Zagreb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E15E-1798-4035-8285-1F1E426605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6919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61C8-711A-4EB1-A0EA-5C3C29588901}" type="datetime1">
              <a:rPr lang="hr-HR" smtClean="0"/>
              <a:t>20.4.2017.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Stručni skup Informacijska pismenost u dječjim knjižnicama, 31. ožujka 2017., Knjižnica Medveščak Zagreb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E15E-1798-4035-8285-1F1E426605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6256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97ABA-AF61-4EBA-8F6E-273701076254}" type="datetime1">
              <a:rPr lang="hr-HR" smtClean="0"/>
              <a:t>20.4.2017.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Stručni skup Informacijska pismenost u dječjim knjižnicama, 31. ožujka 2017., Knjižnica Medveščak Zagreb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E15E-1798-4035-8285-1F1E426605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616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E515-256D-4378-AC70-CA55A98B9B67}" type="datetime1">
              <a:rPr lang="hr-HR" smtClean="0"/>
              <a:t>20.4.2017.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Stručni skup Informacijska pismenost u dječjim knjižnicama, 31. ožujka 2017., Knjižnica Medveščak Zagreb</a:t>
            </a: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E15E-1798-4035-8285-1F1E426605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574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6EBBC-C524-454C-A62B-380999A8D9BA}" type="datetime1">
              <a:rPr lang="hr-HR" smtClean="0"/>
              <a:t>20.4.2017.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Stručni skup Informacijska pismenost u dječjim knjižnicama, 31. ožujka 2017., Knjižnica Medveščak Zagreb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E15E-1798-4035-8285-1F1E426605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888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6B814-614F-495A-B2BD-165D13EB4883}" type="datetime1">
              <a:rPr lang="hr-HR" smtClean="0"/>
              <a:t>20.4.2017.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Stručni skup Informacijska pismenost u dječjim knjižnicama, 31. ožujka 2017., Knjižnica Medveščak Zagreb</a:t>
            </a: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E15E-1798-4035-8285-1F1E426605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1444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930E-EC3E-4480-8853-D47F717D0672}" type="datetime1">
              <a:rPr lang="hr-HR" smtClean="0"/>
              <a:t>20.4.2017.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Stručni skup Informacijska pismenost u dječjim knjižnicama, 31. ožujka 2017., Knjižnica Medveščak Zagreb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E15E-1798-4035-8285-1F1E426605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1853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DD9B-A20F-4D31-8D13-D29F6B654E73}" type="datetime1">
              <a:rPr lang="hr-HR" smtClean="0"/>
              <a:t>20.4.2017.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Stručni skup Informacijska pismenost u dječjim knjižnicama, 31. ožujka 2017., Knjižnica Medveščak Zagreb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E15E-1798-4035-8285-1F1E426605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7899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3A76B-C7D8-4018-8228-C3758B479246}" type="datetime1">
              <a:rPr lang="hr-HR" smtClean="0"/>
              <a:t>20.4.2017.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smtClean="0"/>
              <a:t>Stručni skup Informacijska pismenost u dječjim knjižnicama, 31. ožujka 2017., Knjižnica Medveščak Zagreb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EE15E-1798-4035-8285-1F1E426605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303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jecji.knjiznica-bjelovar.hr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57200" y="1548071"/>
            <a:ext cx="11018108" cy="2387600"/>
          </a:xfrm>
        </p:spPr>
        <p:txBody>
          <a:bodyPr>
            <a:normAutofit/>
          </a:bodyPr>
          <a:lstStyle/>
          <a:p>
            <a:r>
              <a:rPr lang="hr-HR" sz="9600" b="1" dirty="0" smtClean="0">
                <a:solidFill>
                  <a:srgbClr val="92D050"/>
                </a:solidFill>
              </a:rPr>
              <a:t>6</a:t>
            </a:r>
            <a:r>
              <a:rPr lang="hr-HR" b="1" dirty="0" smtClean="0"/>
              <a:t>VELIČANSTVENIH </a:t>
            </a:r>
            <a:br>
              <a:rPr lang="hr-HR" b="1" dirty="0" smtClean="0"/>
            </a:br>
            <a:r>
              <a:rPr lang="hr-HR" b="1" dirty="0" smtClean="0"/>
              <a:t>koraka do informacija i znanja</a:t>
            </a:r>
            <a:endParaRPr lang="hr-HR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94254" y="3949320"/>
            <a:ext cx="9144000" cy="861678"/>
          </a:xfrm>
        </p:spPr>
        <p:txBody>
          <a:bodyPr/>
          <a:lstStyle/>
          <a:p>
            <a:r>
              <a:rPr lang="hr-HR" dirty="0" smtClean="0"/>
              <a:t>Model Dječjeg odjela Narodne knjižnice „Petar Preradović” Bjelovar za usvajanje informacijske pismenosti kod djece osnovnoškolske dobi</a:t>
            </a:r>
            <a:endParaRPr lang="hr-HR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7198" y="101095"/>
            <a:ext cx="2236820" cy="1858385"/>
          </a:xfrm>
          <a:prstGeom prst="rect">
            <a:avLst/>
          </a:prstGeom>
        </p:spPr>
      </p:pic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Stručni skup Informacijska pismenost u dječjim knjižnicama,  31. ožujka 2017., Knjižnica </a:t>
            </a:r>
            <a:r>
              <a:rPr lang="hr-HR" dirty="0" err="1" smtClean="0"/>
              <a:t>Medveščak</a:t>
            </a:r>
            <a:r>
              <a:rPr lang="hr-HR" dirty="0" smtClean="0"/>
              <a:t> Zagreb</a:t>
            </a:r>
            <a:endParaRPr lang="hr-HR" dirty="0"/>
          </a:p>
        </p:txBody>
      </p:sp>
      <p:sp>
        <p:nvSpPr>
          <p:cNvPr id="8" name="TekstniOkvir 7"/>
          <p:cNvSpPr txBox="1"/>
          <p:nvPr/>
        </p:nvSpPr>
        <p:spPr>
          <a:xfrm>
            <a:off x="4594653" y="5391533"/>
            <a:ext cx="3929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Branka </a:t>
            </a:r>
            <a:r>
              <a:rPr lang="hr-HR" dirty="0" err="1" smtClean="0"/>
              <a:t>Mikačević</a:t>
            </a:r>
            <a:r>
              <a:rPr lang="hr-HR" dirty="0" smtClean="0"/>
              <a:t>, </a:t>
            </a:r>
            <a:r>
              <a:rPr lang="hr-HR" dirty="0" err="1" smtClean="0"/>
              <a:t>mag</a:t>
            </a:r>
            <a:r>
              <a:rPr lang="hr-HR" dirty="0" smtClean="0"/>
              <a:t>. bibl.</a:t>
            </a:r>
          </a:p>
          <a:p>
            <a:r>
              <a:rPr lang="hr-HR" dirty="0" err="1" smtClean="0"/>
              <a:t>Vjeruška</a:t>
            </a:r>
            <a:r>
              <a:rPr lang="hr-HR" dirty="0" smtClean="0"/>
              <a:t> </a:t>
            </a:r>
            <a:r>
              <a:rPr lang="hr-HR" dirty="0" err="1" smtClean="0"/>
              <a:t>Štivić</a:t>
            </a:r>
            <a:r>
              <a:rPr lang="hr-HR" dirty="0" smtClean="0"/>
              <a:t>, </a:t>
            </a:r>
            <a:r>
              <a:rPr lang="hr-HR" dirty="0" err="1" smtClean="0"/>
              <a:t>mag</a:t>
            </a:r>
            <a:r>
              <a:rPr lang="hr-HR" dirty="0" smtClean="0"/>
              <a:t>. bibl.</a:t>
            </a:r>
            <a:endParaRPr lang="hr-HR" dirty="0"/>
          </a:p>
        </p:txBody>
      </p:sp>
      <p:sp>
        <p:nvSpPr>
          <p:cNvPr id="4" name="Elipsa 3"/>
          <p:cNvSpPr/>
          <p:nvPr/>
        </p:nvSpPr>
        <p:spPr>
          <a:xfrm>
            <a:off x="9936654" y="413706"/>
            <a:ext cx="856577" cy="879856"/>
          </a:xfrm>
          <a:prstGeom prst="ellipse">
            <a:avLst/>
          </a:prstGeom>
          <a:solidFill>
            <a:schemeClr val="accent2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FF0000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10538254" y="5391533"/>
            <a:ext cx="1107831" cy="115626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92D050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1394254" y="991962"/>
            <a:ext cx="856577" cy="87985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Elipsa 10"/>
          <p:cNvSpPr/>
          <p:nvPr/>
        </p:nvSpPr>
        <p:spPr>
          <a:xfrm>
            <a:off x="1211199" y="5667942"/>
            <a:ext cx="885093" cy="87985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66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51545"/>
            <a:ext cx="10515600" cy="1325563"/>
          </a:xfrm>
        </p:spPr>
        <p:txBody>
          <a:bodyPr/>
          <a:lstStyle/>
          <a:p>
            <a:pPr algn="ctr"/>
            <a:r>
              <a:rPr lang="hr-HR" b="1" dirty="0" smtClean="0"/>
              <a:t>Nova usluga/program Dječjeg odjela</a:t>
            </a:r>
            <a:endParaRPr lang="hr-HR" b="1" dirty="0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Stručni skup Informacijska pismenost u dječjim knjižnicama, 31. ožujka 2017., Knjižnica Medveščak Zagreb</a:t>
            </a:r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1477108"/>
            <a:ext cx="10515600" cy="4699855"/>
          </a:xfrm>
        </p:spPr>
        <p:txBody>
          <a:bodyPr>
            <a:normAutofit fontScale="92500" lnSpcReduction="10000"/>
          </a:bodyPr>
          <a:lstStyle/>
          <a:p>
            <a:r>
              <a:rPr lang="hr-HR" sz="3200" dirty="0" smtClean="0"/>
              <a:t>Knjižnica – mjesto cjeloživotnog učenja</a:t>
            </a:r>
          </a:p>
          <a:p>
            <a:r>
              <a:rPr lang="hr-HR" sz="3200" dirty="0" smtClean="0"/>
              <a:t>Anketa</a:t>
            </a:r>
          </a:p>
          <a:p>
            <a:pPr marL="0" indent="0"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sz="3000" dirty="0" smtClean="0"/>
              <a:t>Prema Big6</a:t>
            </a:r>
            <a:endParaRPr lang="hr-HR" sz="3000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5646" y="2617670"/>
            <a:ext cx="4176122" cy="263231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0246" y="2640102"/>
            <a:ext cx="4621224" cy="2587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74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err="1" smtClean="0"/>
              <a:t>Wordpress</a:t>
            </a:r>
            <a:r>
              <a:rPr lang="hr-HR" b="1" dirty="0" smtClean="0"/>
              <a:t>  platforma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hr-HR" dirty="0" smtClean="0"/>
              <a:t>Open </a:t>
            </a:r>
            <a:r>
              <a:rPr lang="hr-HR" dirty="0" err="1"/>
              <a:t>Source</a:t>
            </a:r>
            <a:r>
              <a:rPr lang="hr-HR" dirty="0"/>
              <a:t> </a:t>
            </a:r>
            <a:r>
              <a:rPr lang="hr-HR" dirty="0" smtClean="0"/>
              <a:t>projekt - bez </a:t>
            </a:r>
            <a:r>
              <a:rPr lang="hr-HR" dirty="0"/>
              <a:t>plaćanja </a:t>
            </a:r>
            <a:r>
              <a:rPr lang="hr-HR" dirty="0" smtClean="0"/>
              <a:t>licence.</a:t>
            </a:r>
            <a:endParaRPr lang="hr-HR" dirty="0"/>
          </a:p>
          <a:p>
            <a:r>
              <a:rPr lang="hr-HR" dirty="0" err="1" smtClean="0"/>
              <a:t>Content</a:t>
            </a:r>
            <a:r>
              <a:rPr lang="hr-HR" dirty="0" smtClean="0"/>
              <a:t> </a:t>
            </a:r>
            <a:r>
              <a:rPr lang="hr-HR" dirty="0"/>
              <a:t>management system (sustav za upravljanje sadržajem</a:t>
            </a:r>
            <a:r>
              <a:rPr lang="hr-HR" dirty="0" smtClean="0"/>
              <a:t>)</a:t>
            </a:r>
            <a:endParaRPr lang="hr-HR" dirty="0"/>
          </a:p>
          <a:p>
            <a:endParaRPr lang="hr-HR" dirty="0" smtClean="0"/>
          </a:p>
          <a:p>
            <a:r>
              <a:rPr lang="hr-HR" dirty="0" smtClean="0"/>
              <a:t>Korišteni </a:t>
            </a:r>
            <a:r>
              <a:rPr lang="hr-HR" dirty="0"/>
              <a:t>programi:</a:t>
            </a:r>
          </a:p>
          <a:p>
            <a:r>
              <a:rPr lang="hr-HR" b="1" dirty="0" err="1"/>
              <a:t>WampServer</a:t>
            </a:r>
            <a:r>
              <a:rPr lang="hr-HR" b="1" dirty="0"/>
              <a:t> </a:t>
            </a:r>
            <a:r>
              <a:rPr lang="hr-HR" dirty="0"/>
              <a:t>(za pokretanje Web servera na računalu) -</a:t>
            </a:r>
            <a:r>
              <a:rPr lang="hr-HR" dirty="0" smtClean="0"/>
              <a:t> </a:t>
            </a:r>
            <a:r>
              <a:rPr lang="hr-HR" dirty="0" err="1"/>
              <a:t>available</a:t>
            </a:r>
            <a:r>
              <a:rPr lang="hr-HR" dirty="0"/>
              <a:t> for free (</a:t>
            </a:r>
            <a:r>
              <a:rPr lang="hr-HR" dirty="0" err="1"/>
              <a:t>under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GPL </a:t>
            </a:r>
            <a:r>
              <a:rPr lang="hr-HR" dirty="0" err="1"/>
              <a:t>license</a:t>
            </a:r>
            <a:r>
              <a:rPr lang="hr-HR" dirty="0"/>
              <a:t>)</a:t>
            </a:r>
          </a:p>
          <a:p>
            <a:r>
              <a:rPr lang="hr-HR" b="1" dirty="0"/>
              <a:t>Adobe </a:t>
            </a:r>
            <a:r>
              <a:rPr lang="hr-HR" b="1" dirty="0" err="1"/>
              <a:t>Dreamweaver</a:t>
            </a:r>
            <a:r>
              <a:rPr lang="hr-HR" b="1" dirty="0"/>
              <a:t> </a:t>
            </a:r>
            <a:r>
              <a:rPr lang="hr-HR" dirty="0"/>
              <a:t>(profesionalni softver za izmjenu ili kreiranje web stranica) 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Stručni skup Informacijska pismenost u dječjim knjižnicama, 31. ožujka 2017., Knjižnica Medveščak Zagreb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224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pPr marL="0" indent="0" algn="ctr">
              <a:buNone/>
            </a:pPr>
            <a:r>
              <a:rPr lang="hr-HR" dirty="0" smtClean="0">
                <a:hlinkClick r:id="rId3"/>
              </a:rPr>
              <a:t>http://djecji.knjiznica-bjelovar.hr/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Stručni skup Informacijska pismenost u dječjim knjižnicama, 31. ožujka 2017., Knjižnica Medveščak Zagreb</a:t>
            </a:r>
            <a:endParaRPr lang="hr-HR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9591" y="210065"/>
            <a:ext cx="11338311" cy="517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94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7200" dirty="0" smtClean="0"/>
              <a:t>Hvala na pažnji!</a:t>
            </a:r>
            <a:endParaRPr lang="hr-HR" sz="7200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Stručni skup Informacijska pismenost u dječjim knjižnicama, 31. ožujka 2017., Knjižnica Medveščak Zagreb</a:t>
            </a:r>
            <a:endParaRPr lang="hr-HR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1027" y="4725287"/>
            <a:ext cx="902286" cy="890093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28105" y="4725287"/>
            <a:ext cx="1121761" cy="1170533"/>
          </a:xfrm>
          <a:prstGeom prst="rect">
            <a:avLst/>
          </a:prstGeom>
        </p:spPr>
      </p:pic>
      <p:sp>
        <p:nvSpPr>
          <p:cNvPr id="7" name="Elipsa 6"/>
          <p:cNvSpPr/>
          <p:nvPr/>
        </p:nvSpPr>
        <p:spPr>
          <a:xfrm>
            <a:off x="1112900" y="766382"/>
            <a:ext cx="856577" cy="879856"/>
          </a:xfrm>
          <a:prstGeom prst="ellipse">
            <a:avLst/>
          </a:prstGeom>
          <a:solidFill>
            <a:schemeClr val="accent2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FF0000"/>
              </a:solidFill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1792" y="3556247"/>
            <a:ext cx="865707" cy="890093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17012" y="654389"/>
            <a:ext cx="865707" cy="89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589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322</Words>
  <Application>Microsoft Office PowerPoint</Application>
  <PresentationFormat>Widescreen</PresentationFormat>
  <Paragraphs>45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sustava Office</vt:lpstr>
      <vt:lpstr>6VELIČANSTVENIH  koraka do informacija i znanja</vt:lpstr>
      <vt:lpstr>Nova usluga/program Dječjeg odjela</vt:lpstr>
      <vt:lpstr>Wordpress  platforma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User</dc:creator>
  <cp:lastModifiedBy>Boris Badurina</cp:lastModifiedBy>
  <cp:revision>27</cp:revision>
  <dcterms:created xsi:type="dcterms:W3CDTF">2017-03-08T09:30:17Z</dcterms:created>
  <dcterms:modified xsi:type="dcterms:W3CDTF">2017-04-20T17:22:00Z</dcterms:modified>
</cp:coreProperties>
</file>