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6"/>
  </p:notesMasterIdLst>
  <p:sldIdLst>
    <p:sldId id="256" r:id="rId2"/>
    <p:sldId id="264" r:id="rId3"/>
    <p:sldId id="265" r:id="rId4"/>
    <p:sldId id="266" r:id="rId5"/>
    <p:sldId id="257" r:id="rId6"/>
    <p:sldId id="271" r:id="rId7"/>
    <p:sldId id="259" r:id="rId8"/>
    <p:sldId id="260" r:id="rId9"/>
    <p:sldId id="268" r:id="rId10"/>
    <p:sldId id="274" r:id="rId11"/>
    <p:sldId id="275" r:id="rId12"/>
    <p:sldId id="273" r:id="rId13"/>
    <p:sldId id="272" r:id="rId14"/>
    <p:sldId id="276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s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81581" autoAdjust="0"/>
  </p:normalViewPr>
  <p:slideViewPr>
    <p:cSldViewPr snapToGrid="0">
      <p:cViewPr varScale="1">
        <p:scale>
          <a:sx n="73" d="100"/>
          <a:sy n="73" d="100"/>
        </p:scale>
        <p:origin x="5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AEAFF-C19F-45BA-9FA7-4F86FA6E51EC}" type="datetimeFigureOut">
              <a:rPr lang="hr-HR" smtClean="0"/>
              <a:t>20.4.2017.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6BBB-69F1-4065-BC27-8644AAB2DA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716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16BBB-69F1-4065-BC27-8644AAB2DA8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104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16BBB-69F1-4065-BC27-8644AAB2DA8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41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Trivijalnost postupka pretraživanja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16BBB-69F1-4065-BC27-8644AAB2DA8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527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16BBB-69F1-4065-BC27-8644AAB2DA8D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76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2042-3F38-4E5B-BEDF-3EC81A01EDBE}" type="datetimeFigureOut">
              <a:rPr lang="hr-HR" smtClean="0"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0E1-9F99-4650-97EA-5C50FF28250B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44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2042-3F38-4E5B-BEDF-3EC81A01EDBE}" type="datetimeFigureOut">
              <a:rPr lang="hr-HR" smtClean="0"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0E1-9F99-4650-97EA-5C50FF282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030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2042-3F38-4E5B-BEDF-3EC81A01EDBE}" type="datetimeFigureOut">
              <a:rPr lang="hr-HR" smtClean="0"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0E1-9F99-4650-97EA-5C50FF282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6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2042-3F38-4E5B-BEDF-3EC81A01EDBE}" type="datetimeFigureOut">
              <a:rPr lang="hr-HR" smtClean="0"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0E1-9F99-4650-97EA-5C50FF282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97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2042-3F38-4E5B-BEDF-3EC81A01EDBE}" type="datetimeFigureOut">
              <a:rPr lang="hr-HR" smtClean="0"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0E1-9F99-4650-97EA-5C50FF28250B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3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2042-3F38-4E5B-BEDF-3EC81A01EDBE}" type="datetimeFigureOut">
              <a:rPr lang="hr-HR" smtClean="0"/>
              <a:t>20.4.2017.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0E1-9F99-4650-97EA-5C50FF282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928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2042-3F38-4E5B-BEDF-3EC81A01EDBE}" type="datetimeFigureOut">
              <a:rPr lang="hr-HR" smtClean="0"/>
              <a:t>20.4.2017.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0E1-9F99-4650-97EA-5C50FF282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478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2042-3F38-4E5B-BEDF-3EC81A01EDBE}" type="datetimeFigureOut">
              <a:rPr lang="hr-HR" smtClean="0"/>
              <a:t>20.4.2017.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0E1-9F99-4650-97EA-5C50FF282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736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2042-3F38-4E5B-BEDF-3EC81A01EDBE}" type="datetimeFigureOut">
              <a:rPr lang="hr-HR" smtClean="0"/>
              <a:t>20.4.2017.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0E1-9F99-4650-97EA-5C50FF282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19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742042-3F38-4E5B-BEDF-3EC81A01EDBE}" type="datetimeFigureOut">
              <a:rPr lang="hr-HR" smtClean="0"/>
              <a:t>20.4.2017.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F40E1-9F99-4650-97EA-5C50FF282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941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2042-3F38-4E5B-BEDF-3EC81A01EDBE}" type="datetimeFigureOut">
              <a:rPr lang="hr-HR" smtClean="0"/>
              <a:t>20.4.2017.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0E1-9F99-4650-97EA-5C50FF282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661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742042-3F38-4E5B-BEDF-3EC81A01EDBE}" type="datetimeFigureOut">
              <a:rPr lang="hr-HR" smtClean="0"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7F40E1-9F99-4650-97EA-5C50FF28250B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06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Informacijska pismenost: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566239"/>
          </a:xfrm>
        </p:spPr>
        <p:txBody>
          <a:bodyPr>
            <a:normAutofit fontScale="62500" lnSpcReduction="20000"/>
          </a:bodyPr>
          <a:lstStyle/>
          <a:p>
            <a:r>
              <a:rPr lang="hr-HR" sz="5100" b="1" dirty="0" smtClean="0"/>
              <a:t>Od funkcionalnih prema kritičkim pristupima</a:t>
            </a:r>
          </a:p>
          <a:p>
            <a:endParaRPr lang="hr-HR" sz="2000" dirty="0"/>
          </a:p>
          <a:p>
            <a:r>
              <a:rPr lang="hr-HR" sz="2000" dirty="0" smtClean="0"/>
              <a:t>Izv. Prof. dr. </a:t>
            </a:r>
            <a:r>
              <a:rPr lang="hr-HR" sz="2000" dirty="0" err="1" smtClean="0"/>
              <a:t>sc</a:t>
            </a:r>
            <a:r>
              <a:rPr lang="hr-HR" sz="2000" dirty="0" smtClean="0"/>
              <a:t>. Sonja </a:t>
            </a:r>
            <a:r>
              <a:rPr lang="hr-HR" sz="2000" dirty="0" err="1" smtClean="0"/>
              <a:t>Špiranec</a:t>
            </a:r>
            <a:r>
              <a:rPr lang="hr-HR" sz="2000" dirty="0" smtClean="0"/>
              <a:t>,</a:t>
            </a:r>
          </a:p>
          <a:p>
            <a:r>
              <a:rPr lang="hr-HR" sz="2000" dirty="0" smtClean="0"/>
              <a:t>Filozofski fakultet, odsjek za informacijske i komunikacijske znanosti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37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Istraživanja informacijskog ponašanja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err="1" smtClean="0"/>
              <a:t>Pew</a:t>
            </a:r>
            <a:r>
              <a:rPr lang="hr-HR" dirty="0" smtClean="0"/>
              <a:t> </a:t>
            </a:r>
            <a:r>
              <a:rPr lang="hr-HR" dirty="0" err="1" smtClean="0"/>
              <a:t>Study</a:t>
            </a:r>
            <a:r>
              <a:rPr lang="hr-HR" dirty="0" smtClean="0"/>
              <a:t> (2012): Mlađa populacija „cijeni” </a:t>
            </a:r>
            <a:r>
              <a:rPr lang="hr-HR" dirty="0" err="1" smtClean="0"/>
              <a:t>nekompliciranost</a:t>
            </a:r>
            <a:r>
              <a:rPr lang="hr-HR" dirty="0" smtClean="0"/>
              <a:t>, brzinu i trenutačne odgovore, popularnost, „istraživanje” i „</a:t>
            </a:r>
            <a:r>
              <a:rPr lang="hr-HR" dirty="0" err="1" smtClean="0"/>
              <a:t>guglanje</a:t>
            </a:r>
            <a:r>
              <a:rPr lang="hr-HR" dirty="0" smtClean="0"/>
              <a:t>” sinonimi</a:t>
            </a:r>
          </a:p>
          <a:p>
            <a:r>
              <a:rPr lang="hr-HR" dirty="0" err="1" smtClean="0"/>
              <a:t>Small</a:t>
            </a:r>
            <a:r>
              <a:rPr lang="hr-HR" dirty="0" smtClean="0"/>
              <a:t>/</a:t>
            </a:r>
            <a:r>
              <a:rPr lang="hr-HR" dirty="0" err="1" smtClean="0"/>
              <a:t>Vorgon</a:t>
            </a:r>
            <a:r>
              <a:rPr lang="hr-HR" dirty="0" smtClean="0"/>
              <a:t> (2008): Fokus: brza rješenja umjesto refleksivnog donošenja odluka; cilj je obaviti zadatak („</a:t>
            </a:r>
            <a:r>
              <a:rPr lang="hr-HR" b="1" dirty="0" err="1" smtClean="0"/>
              <a:t>getting</a:t>
            </a:r>
            <a:r>
              <a:rPr lang="hr-HR" b="1" dirty="0" smtClean="0"/>
              <a:t> </a:t>
            </a:r>
            <a:r>
              <a:rPr lang="hr-HR" b="1" dirty="0" err="1" smtClean="0"/>
              <a:t>it</a:t>
            </a:r>
            <a:r>
              <a:rPr lang="hr-HR" b="1" dirty="0" smtClean="0"/>
              <a:t> </a:t>
            </a:r>
            <a:r>
              <a:rPr lang="hr-HR" b="1" dirty="0" err="1" smtClean="0"/>
              <a:t>done</a:t>
            </a:r>
            <a:r>
              <a:rPr lang="hr-HR" dirty="0" smtClean="0"/>
              <a:t>”) umjesto obaviti zadatak na najbolji mogući način i naučiti nešto iz toga (</a:t>
            </a:r>
            <a:r>
              <a:rPr lang="en-US" dirty="0" smtClean="0"/>
              <a:t>“</a:t>
            </a:r>
            <a:r>
              <a:rPr lang="en-US" b="1" dirty="0" smtClean="0"/>
              <a:t>getting it</a:t>
            </a:r>
            <a:r>
              <a:rPr lang="hr-HR" b="1" dirty="0" smtClean="0"/>
              <a:t> </a:t>
            </a:r>
            <a:r>
              <a:rPr lang="en-US" b="1" dirty="0" smtClean="0"/>
              <a:t>right</a:t>
            </a:r>
            <a:r>
              <a:rPr lang="en-US" dirty="0" smtClean="0"/>
              <a:t>”</a:t>
            </a:r>
            <a:r>
              <a:rPr lang="hr-HR" dirty="0" smtClean="0"/>
              <a:t>)</a:t>
            </a:r>
          </a:p>
          <a:p>
            <a:r>
              <a:rPr lang="hr-HR" dirty="0" err="1"/>
              <a:t>Metzger</a:t>
            </a:r>
            <a:r>
              <a:rPr lang="hr-HR" dirty="0"/>
              <a:t>, </a:t>
            </a:r>
            <a:r>
              <a:rPr lang="hr-HR" dirty="0" err="1"/>
              <a:t>Flanagan</a:t>
            </a:r>
            <a:r>
              <a:rPr lang="hr-HR" dirty="0"/>
              <a:t> &amp; </a:t>
            </a:r>
            <a:r>
              <a:rPr lang="hr-HR" dirty="0" err="1" smtClean="0"/>
              <a:t>Madders</a:t>
            </a:r>
            <a:r>
              <a:rPr lang="hr-HR" dirty="0" smtClean="0"/>
              <a:t> (2010): </a:t>
            </a:r>
            <a:r>
              <a:rPr lang="hr-HR" dirty="0" err="1"/>
              <a:t>Heuristični</a:t>
            </a:r>
            <a:r>
              <a:rPr lang="hr-HR" dirty="0"/>
              <a:t> </a:t>
            </a:r>
            <a:r>
              <a:rPr lang="hr-HR" dirty="0" smtClean="0"/>
              <a:t>pristup vrednovanju: šareno i popularno</a:t>
            </a:r>
          </a:p>
          <a:p>
            <a:r>
              <a:rPr lang="hr-HR" dirty="0" err="1" smtClean="0"/>
              <a:t>Metzger</a:t>
            </a:r>
            <a:r>
              <a:rPr lang="hr-HR" dirty="0" smtClean="0"/>
              <a:t> </a:t>
            </a:r>
            <a:r>
              <a:rPr lang="hr-HR" dirty="0"/>
              <a:t>&amp; </a:t>
            </a:r>
            <a:r>
              <a:rPr lang="hr-HR" dirty="0" err="1" smtClean="0"/>
              <a:t>Flanagan</a:t>
            </a:r>
            <a:r>
              <a:rPr lang="hr-HR" dirty="0" smtClean="0"/>
              <a:t> (2013): informacije koje potvrđuju prethodne spoznaje/stavove/znanja</a:t>
            </a:r>
          </a:p>
          <a:p>
            <a:r>
              <a:rPr lang="hr-HR" dirty="0" err="1" smtClean="0"/>
              <a:t>Stanford</a:t>
            </a:r>
            <a:r>
              <a:rPr lang="hr-HR" dirty="0" smtClean="0"/>
              <a:t> University (2016): Kako </a:t>
            </a:r>
            <a:r>
              <a:rPr lang="hr-HR" dirty="0" err="1" smtClean="0"/>
              <a:t>tinejđeri</a:t>
            </a:r>
            <a:r>
              <a:rPr lang="hr-HR" dirty="0" smtClean="0"/>
              <a:t> vrednuju online informacije (kako razlikuju činjenice od stavova/mišljenja, prepoznaju li reklame, prepoznaju li lažne FB profile, kako vrednuju slike/fotografije</a:t>
            </a:r>
          </a:p>
          <a:p>
            <a:r>
              <a:rPr lang="hr-HR" dirty="0" err="1" smtClean="0"/>
              <a:t>Sundin</a:t>
            </a:r>
            <a:r>
              <a:rPr lang="hr-HR" dirty="0" smtClean="0"/>
              <a:t> i </a:t>
            </a:r>
            <a:r>
              <a:rPr lang="hr-HR" dirty="0" err="1" smtClean="0"/>
              <a:t>Francke</a:t>
            </a:r>
            <a:r>
              <a:rPr lang="hr-HR" dirty="0" smtClean="0"/>
              <a:t> (</a:t>
            </a:r>
            <a:r>
              <a:rPr lang="hr-HR" dirty="0"/>
              <a:t>2009): Dubinsko razumijevanje informacijskih praksi učenika; kako procjenjuju </a:t>
            </a:r>
            <a:r>
              <a:rPr lang="hr-HR" dirty="0" smtClean="0"/>
              <a:t>vjerodostojnost</a:t>
            </a:r>
            <a:r>
              <a:rPr lang="hr-HR" dirty="0"/>
              <a:t> </a:t>
            </a:r>
            <a:r>
              <a:rPr lang="hr-HR" dirty="0" smtClean="0"/>
              <a:t>(promatranje</a:t>
            </a:r>
            <a:r>
              <a:rPr lang="hr-HR" dirty="0"/>
              <a:t>, intervjui, dnevnici traženja informacija</a:t>
            </a:r>
            <a:r>
              <a:rPr lang="hr-HR" dirty="0" smtClean="0"/>
              <a:t>); konflikt medija i žanra… </a:t>
            </a:r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01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014" y="477162"/>
            <a:ext cx="6755930" cy="5744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20514" y="6397367"/>
            <a:ext cx="267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Tanja </a:t>
            </a:r>
            <a:r>
              <a:rPr lang="hr-HR" dirty="0" err="1" smtClean="0"/>
              <a:t>Konforta</a:t>
            </a:r>
            <a:r>
              <a:rPr lang="hr-HR" dirty="0" smtClean="0"/>
              <a:t>, OŠ Cvjetno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45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Dijelovi mozaika „kritične informacijske pismenosti”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Bolje razumjeti prostor u kojem se kreću</a:t>
            </a:r>
          </a:p>
          <a:p>
            <a:r>
              <a:rPr lang="hr-HR" dirty="0" smtClean="0"/>
              <a:t>Ne ograničiti se na rezultat, već na proces (kako nastaje informacija)</a:t>
            </a:r>
          </a:p>
          <a:p>
            <a:r>
              <a:rPr lang="hr-HR" dirty="0" smtClean="0"/>
              <a:t>napuštanje „klikni-ovdje-klikni-ondje” pristupa </a:t>
            </a:r>
          </a:p>
          <a:p>
            <a:r>
              <a:rPr lang="hr-HR" dirty="0" smtClean="0"/>
              <a:t>Bez zabrana („nemojte koristiti Google”)</a:t>
            </a:r>
          </a:p>
          <a:p>
            <a:r>
              <a:rPr lang="hr-HR" dirty="0" smtClean="0"/>
              <a:t>Širiti informacijske horizonte</a:t>
            </a:r>
          </a:p>
          <a:p>
            <a:r>
              <a:rPr lang="hr-HR" dirty="0" smtClean="0"/>
              <a:t>Naglasak na vrednovanju (ne samo pretraživanje)</a:t>
            </a:r>
          </a:p>
          <a:p>
            <a:r>
              <a:rPr lang="hr-HR" dirty="0" smtClean="0"/>
              <a:t>Umjesto „kako” naglasak na „zašto”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975" y="4505325"/>
            <a:ext cx="36290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Zaključno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Kao što potičemo kritičku svijest o proizvodima koje kupujemo i konzumiramo (čitanje deklaracija, porijeklo proizvoda i sl.), na isti način moramo potaknuti kritičku svijest o potrošnji informacija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758" y="3151351"/>
            <a:ext cx="3830208" cy="304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Metzger, M. J., </a:t>
            </a:r>
            <a:r>
              <a:rPr lang="en-US" dirty="0" err="1"/>
              <a:t>Flanagin</a:t>
            </a:r>
            <a:r>
              <a:rPr lang="en-US" dirty="0"/>
              <a:t>, A. J., &amp; </a:t>
            </a:r>
            <a:r>
              <a:rPr lang="en-US" dirty="0" err="1"/>
              <a:t>Medders</a:t>
            </a:r>
            <a:r>
              <a:rPr lang="en-US" dirty="0"/>
              <a:t>, R. B. (2010). Social and heuristic approaches to credibility evaluation online. Journal of communication, 60(3), 413-439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/>
              <a:t>Metzger, M. J., &amp; </a:t>
            </a:r>
            <a:r>
              <a:rPr lang="en-US" dirty="0" err="1"/>
              <a:t>Flanagin</a:t>
            </a:r>
            <a:r>
              <a:rPr lang="en-US" dirty="0"/>
              <a:t>, A. J. (2013). Credibility and trust of information in online environments: The use of cognitive heuristics. Journal of Pragmatics, 59, 210-220.</a:t>
            </a:r>
            <a:endParaRPr lang="hr-HR" dirty="0" smtClean="0"/>
          </a:p>
          <a:p>
            <a:r>
              <a:rPr lang="hr-HR" dirty="0" err="1" smtClean="0"/>
              <a:t>Pew</a:t>
            </a:r>
            <a:r>
              <a:rPr lang="hr-HR" dirty="0" smtClean="0"/>
              <a:t> Research (2012). </a:t>
            </a:r>
            <a:r>
              <a:rPr lang="en-US" dirty="0"/>
              <a:t>How Teens Do Research in the Digital </a:t>
            </a:r>
            <a:r>
              <a:rPr lang="en-US" dirty="0" smtClean="0"/>
              <a:t>World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Stanford</a:t>
            </a:r>
            <a:r>
              <a:rPr lang="hr-HR" dirty="0" smtClean="0"/>
              <a:t> </a:t>
            </a:r>
            <a:r>
              <a:rPr lang="hr-HR" dirty="0" err="1" smtClean="0"/>
              <a:t>History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Group (2016). </a:t>
            </a:r>
            <a:r>
              <a:rPr lang="hr-HR" dirty="0" err="1" smtClean="0"/>
              <a:t>Evaluating</a:t>
            </a:r>
            <a:r>
              <a:rPr lang="hr-HR" dirty="0" smtClean="0"/>
              <a:t> </a:t>
            </a:r>
            <a:r>
              <a:rPr lang="hr-HR" dirty="0" err="1" smtClean="0"/>
              <a:t>information</a:t>
            </a:r>
            <a:r>
              <a:rPr lang="hr-HR" dirty="0" smtClean="0"/>
              <a:t>: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cornerstone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civic</a:t>
            </a:r>
            <a:r>
              <a:rPr lang="hr-HR" dirty="0" smtClean="0"/>
              <a:t> online </a:t>
            </a:r>
            <a:r>
              <a:rPr lang="hr-HR" dirty="0" err="1" smtClean="0"/>
              <a:t>reasoning</a:t>
            </a:r>
            <a:r>
              <a:rPr lang="hr-HR" dirty="0" smtClean="0"/>
              <a:t>. </a:t>
            </a:r>
            <a:r>
              <a:rPr lang="hr-HR" dirty="0" err="1" smtClean="0"/>
              <a:t>Executive</a:t>
            </a:r>
            <a:r>
              <a:rPr lang="hr-HR" dirty="0" smtClean="0"/>
              <a:t> Summary.</a:t>
            </a:r>
          </a:p>
          <a:p>
            <a:r>
              <a:rPr lang="en-US" dirty="0" err="1" smtClean="0"/>
              <a:t>Sundin</a:t>
            </a:r>
            <a:r>
              <a:rPr lang="en-US" dirty="0"/>
              <a:t>, O., &amp; </a:t>
            </a:r>
            <a:r>
              <a:rPr lang="en-US" dirty="0" err="1"/>
              <a:t>Francke</a:t>
            </a:r>
            <a:r>
              <a:rPr lang="en-US" dirty="0"/>
              <a:t>, H. (2009). In search of credibility: pupils' information practices in learning environments. Information Research: An International Electronic Journal, 14(4), n4.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303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Obilježja informacijskog okruženja</a:t>
            </a:r>
          </a:p>
          <a:p>
            <a:r>
              <a:rPr lang="hr-HR" dirty="0" smtClean="0"/>
              <a:t>Obrasci informacijskog ponašanja/informacijske prakse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206629" y="3857414"/>
            <a:ext cx="953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OKRUŽENJE + PRAKSE = KRITIČKA INFORMACIJSKA PISMENOST</a:t>
            </a:r>
            <a:endParaRPr lang="hr-HR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5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Uvriježeni pristup informacijskoj pismenosti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290262" cy="4023360"/>
          </a:xfrm>
        </p:spPr>
        <p:txBody>
          <a:bodyPr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</a:rPr>
              <a:t>ronalaženje, vrednovanje i korištenje informacija</a:t>
            </a:r>
          </a:p>
          <a:p>
            <a:pPr marL="365760" indent="-256032">
              <a:buFont typeface="Georgia"/>
              <a:buChar char="•"/>
              <a:defRPr/>
            </a:pP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</a:rPr>
              <a:t>avi </a:t>
            </a: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</a:rPr>
              <a:t>se informacijskim procesima na pragmatičnoj 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</a:rPr>
              <a:t>razini</a:t>
            </a:r>
          </a:p>
          <a:p>
            <a:pPr marL="822960" lvl="1" indent="-256032">
              <a:buFont typeface="Georgia"/>
              <a:buChar char="•"/>
              <a:defRPr/>
            </a:pPr>
            <a:r>
              <a:rPr lang="hr-HR" altLang="sr-Latn-RS" sz="2200" dirty="0" smtClean="0">
                <a:solidFill>
                  <a:srgbClr val="10253F"/>
                </a:solidFill>
              </a:rPr>
              <a:t>usredotočenost na propisane </a:t>
            </a:r>
            <a:r>
              <a:rPr lang="hr-HR" altLang="sr-Latn-RS" sz="2200" dirty="0">
                <a:solidFill>
                  <a:srgbClr val="10253F"/>
                </a:solidFill>
              </a:rPr>
              <a:t>alate i </a:t>
            </a:r>
            <a:r>
              <a:rPr lang="hr-HR" altLang="sr-Latn-RS" sz="2200" dirty="0" smtClean="0">
                <a:solidFill>
                  <a:srgbClr val="10253F"/>
                </a:solidFill>
              </a:rPr>
              <a:t>vještine</a:t>
            </a:r>
          </a:p>
          <a:p>
            <a:pPr marL="822960" lvl="1" indent="-256032">
              <a:buFont typeface="Georgia"/>
              <a:buChar char="•"/>
              <a:defRPr/>
            </a:pPr>
            <a:r>
              <a:rPr lang="hr-HR" altLang="sr-Latn-RS" sz="2200" dirty="0">
                <a:solidFill>
                  <a:srgbClr val="10253F"/>
                </a:solidFill>
              </a:rPr>
              <a:t>f</a:t>
            </a:r>
            <a:r>
              <a:rPr lang="hr-HR" altLang="sr-Latn-RS" sz="2200" dirty="0" smtClean="0">
                <a:solidFill>
                  <a:srgbClr val="10253F"/>
                </a:solidFill>
              </a:rPr>
              <a:t>unkcionalno usmjerene na postizanje ciljeva (ekonomski ciljevi i razvoj)</a:t>
            </a:r>
          </a:p>
          <a:p>
            <a:pPr marL="822960" lvl="1" indent="-256032">
              <a:buFont typeface="Georgia"/>
              <a:buChar char="•"/>
              <a:defRPr/>
            </a:pPr>
            <a:r>
              <a:rPr lang="hr-HR" altLang="sr-Latn-RS" sz="2200" dirty="0">
                <a:solidFill>
                  <a:srgbClr val="10253F"/>
                </a:solidFill>
              </a:rPr>
              <a:t>p</a:t>
            </a:r>
            <a:r>
              <a:rPr lang="hr-HR" altLang="sr-Latn-RS" sz="2200" dirty="0" smtClean="0">
                <a:solidFill>
                  <a:srgbClr val="10253F"/>
                </a:solidFill>
              </a:rPr>
              <a:t>erpetuira, ne preispituje</a:t>
            </a:r>
          </a:p>
          <a:p>
            <a:pPr marL="822960" lvl="1" indent="-256032">
              <a:buFont typeface="Georgia"/>
              <a:buChar char="•"/>
              <a:defRPr/>
            </a:pPr>
            <a:r>
              <a:rPr lang="hr-HR" altLang="sr-Latn-RS" sz="2200" dirty="0" smtClean="0">
                <a:solidFill>
                  <a:srgbClr val="10253F"/>
                </a:solidFill>
              </a:rPr>
              <a:t>„anemičan pristup”</a:t>
            </a:r>
          </a:p>
          <a:p>
            <a:pPr marL="822960" lvl="1" indent="-256032">
              <a:buFont typeface="Georgia"/>
              <a:buChar char="•"/>
              <a:defRPr/>
            </a:pPr>
            <a:endParaRPr lang="hr-HR" altLang="sr-Latn-RS" sz="2100" dirty="0" smtClean="0">
              <a:solidFill>
                <a:srgbClr val="10253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144" y="2750615"/>
            <a:ext cx="3890856" cy="360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8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Kritička informacijska pismenost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24407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Problemi s funkcionalnim pristupima:</a:t>
            </a:r>
          </a:p>
          <a:p>
            <a:pPr lvl="1"/>
            <a:r>
              <a:rPr lang="hr-HR" dirty="0" smtClean="0"/>
              <a:t>„propisivanja vještina” unatoč permanentnoj </a:t>
            </a:r>
            <a:r>
              <a:rPr lang="hr-HR" smtClean="0"/>
              <a:t>„beta </a:t>
            </a:r>
            <a:r>
              <a:rPr lang="hr-HR" dirty="0" smtClean="0"/>
              <a:t>verziji” informacijskog okruženja</a:t>
            </a:r>
          </a:p>
          <a:p>
            <a:pPr lvl="1"/>
            <a:r>
              <a:rPr lang="hr-HR" dirty="0" smtClean="0"/>
              <a:t>Lakše pokazivati „kako” nego „zašto”</a:t>
            </a:r>
          </a:p>
          <a:p>
            <a:r>
              <a:rPr lang="hr-HR" dirty="0" smtClean="0"/>
              <a:t>Kritički pristupi kao alternativa</a:t>
            </a:r>
          </a:p>
          <a:p>
            <a:pPr lvl="1"/>
            <a:r>
              <a:rPr lang="hr-HR" dirty="0" smtClean="0"/>
              <a:t>Promišljeno, kritičko informacijsko ponašanje</a:t>
            </a:r>
          </a:p>
          <a:p>
            <a:pPr lvl="1"/>
            <a:r>
              <a:rPr lang="hr-HR" altLang="sr-Latn-RS" dirty="0" smtClean="0"/>
              <a:t>Informacijska </a:t>
            </a:r>
            <a:r>
              <a:rPr lang="hr-HR" altLang="sr-Latn-RS" dirty="0"/>
              <a:t>pismenost…. omogućuje </a:t>
            </a:r>
            <a:r>
              <a:rPr lang="hr-HR" altLang="sr-Latn-RS" b="1" i="1" dirty="0"/>
              <a:t>refleksivno otkrivanje informacija, razumijevanje </a:t>
            </a:r>
            <a:r>
              <a:rPr lang="hr-HR" altLang="sr-Latn-RS" dirty="0"/>
              <a:t>procesa stvaranja, objavljivanja i vrednovanja informacija, i korištenje informacija u </a:t>
            </a:r>
            <a:r>
              <a:rPr lang="hr-HR" altLang="sr-Latn-RS" b="1" i="1" dirty="0"/>
              <a:t>stvaranju </a:t>
            </a:r>
            <a:r>
              <a:rPr lang="hr-HR" altLang="sr-Latn-RS" dirty="0"/>
              <a:t>novih znanja i etično </a:t>
            </a:r>
            <a:r>
              <a:rPr lang="hr-HR" altLang="sr-Latn-RS" b="1" i="1" dirty="0"/>
              <a:t>sudjelovanje</a:t>
            </a:r>
            <a:r>
              <a:rPr lang="hr-HR" altLang="sr-Latn-RS" dirty="0"/>
              <a:t>  u </a:t>
            </a:r>
            <a:r>
              <a:rPr lang="hr-HR" altLang="sr-Latn-RS" dirty="0" smtClean="0"/>
              <a:t>zajednicama.</a:t>
            </a:r>
          </a:p>
          <a:p>
            <a:r>
              <a:rPr lang="hr-HR" altLang="sr-Latn-RS" dirty="0" smtClean="0"/>
              <a:t>Važno </a:t>
            </a:r>
            <a:r>
              <a:rPr lang="hr-HR" altLang="sr-Latn-RS" dirty="0"/>
              <a:t>je </a:t>
            </a:r>
            <a:r>
              <a:rPr lang="hr-HR" altLang="sr-Latn-RS" dirty="0" smtClean="0"/>
              <a:t>učenicima/studentima </a:t>
            </a:r>
            <a:r>
              <a:rPr lang="hr-HR" altLang="sr-Latn-RS" dirty="0"/>
              <a:t>ponuditi uvid  u informacijsko okruženje (problemi, strukturiranost i složenost</a:t>
            </a:r>
            <a:r>
              <a:rPr lang="hr-HR" altLang="sr-Latn-RS" dirty="0" smtClean="0"/>
              <a:t>)</a:t>
            </a:r>
          </a:p>
          <a:p>
            <a:r>
              <a:rPr lang="hr-HR" altLang="sr-Latn-RS" dirty="0" smtClean="0"/>
              <a:t>Razlike:</a:t>
            </a:r>
          </a:p>
          <a:p>
            <a:pPr marL="406908" lvl="1" indent="-256032">
              <a:buFont typeface="Georgia"/>
              <a:buChar char="•"/>
              <a:defRPr/>
            </a:pPr>
            <a:r>
              <a:rPr lang="hr-HR" dirty="0" smtClean="0"/>
              <a:t>Od pitanja: „pronađi </a:t>
            </a:r>
            <a:r>
              <a:rPr lang="hr-HR" dirty="0"/>
              <a:t>informacije o </a:t>
            </a:r>
            <a:r>
              <a:rPr lang="hr-HR" dirty="0" err="1" smtClean="0"/>
              <a:t>xy</a:t>
            </a:r>
            <a:r>
              <a:rPr lang="hr-HR" dirty="0" smtClean="0"/>
              <a:t>” </a:t>
            </a:r>
            <a:r>
              <a:rPr lang="hr-HR" dirty="0" smtClean="0">
                <a:sym typeface="Wingdings" panose="05000000000000000000" pitchFamily="2" charset="2"/>
              </a:rPr>
              <a:t> „</a:t>
            </a:r>
            <a:r>
              <a:rPr lang="hr-HR" dirty="0">
                <a:sym typeface="Wingdings" panose="05000000000000000000" pitchFamily="2" charset="2"/>
              </a:rPr>
              <a:t>o</a:t>
            </a:r>
            <a:r>
              <a:rPr lang="hr-HR" dirty="0" smtClean="0"/>
              <a:t>daberi </a:t>
            </a:r>
            <a:r>
              <a:rPr lang="hr-HR" dirty="0"/>
              <a:t>rezultat koji se čini najkorisnijim i najrelevantnijim; zašto si odabrao taj </a:t>
            </a:r>
            <a:r>
              <a:rPr lang="hr-HR" dirty="0" smtClean="0"/>
              <a:t>rezultat”</a:t>
            </a:r>
          </a:p>
          <a:p>
            <a:pPr marL="406908" lvl="1" indent="-256032">
              <a:buFont typeface="Georgia"/>
              <a:buChar char="•"/>
              <a:defRPr/>
            </a:pPr>
            <a:r>
              <a:rPr lang="hr-HR" dirty="0" smtClean="0"/>
              <a:t>Umjesto da smo usredotočeni na odgovor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/>
              <a:t>način funkcioniranja okruženja</a:t>
            </a:r>
            <a:endParaRPr lang="hr-HR" dirty="0"/>
          </a:p>
          <a:p>
            <a:pPr marL="136525" lvl="1">
              <a:spcBef>
                <a:spcPts val="900"/>
              </a:spcBef>
            </a:pPr>
            <a:endParaRPr lang="hr-HR" altLang="sr-Latn-RS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961" y="0"/>
            <a:ext cx="2304039" cy="225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Problemski prostor:</a:t>
            </a:r>
            <a:br>
              <a:rPr lang="hr-HR" altLang="sr-Latn-RS" dirty="0"/>
            </a:br>
            <a:r>
              <a:rPr lang="hr-HR" altLang="sr-Latn-RS" dirty="0"/>
              <a:t>suvremena informacijska okruženja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endParaRPr lang="en-US" alt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314" y="3044341"/>
            <a:ext cx="4168946" cy="28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20050" cy="1325563"/>
          </a:xfrm>
        </p:spPr>
        <p:txBody>
          <a:bodyPr>
            <a:normAutofit fontScale="90000"/>
          </a:bodyPr>
          <a:lstStyle/>
          <a:p>
            <a:r>
              <a:rPr lang="hr-HR" altLang="sr-Latn-RS" dirty="0" smtClean="0"/>
              <a:t>Obilježje: prenapučenost i neprohodnost informacijskih prostora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16590" y="2200275"/>
            <a:ext cx="6287473" cy="4525963"/>
          </a:xfrm>
        </p:spPr>
        <p:txBody>
          <a:bodyPr/>
          <a:lstStyle/>
          <a:p>
            <a:r>
              <a:rPr lang="hr-HR" altLang="sr-Latn-RS" dirty="0"/>
              <a:t>stabilni, lokalizirani hijerarhijski uređeni sustavi (npr. knjižnice, komercijalni izdavači, </a:t>
            </a:r>
            <a:r>
              <a:rPr lang="hr-HR" altLang="sr-Latn-RS" dirty="0" smtClean="0"/>
              <a:t>nakladnici, medijske kuće) </a:t>
            </a:r>
            <a:r>
              <a:rPr lang="hr-HR" altLang="sr-Latn-RS" dirty="0"/>
              <a:t>preko korisnički generiranih sadržaja pa sve do </a:t>
            </a:r>
            <a:r>
              <a:rPr lang="hr-HR" altLang="sr-Latn-RS" dirty="0" err="1" smtClean="0"/>
              <a:t>hiper</a:t>
            </a:r>
            <a:r>
              <a:rPr lang="hr-HR" altLang="sr-Latn-RS" dirty="0" smtClean="0"/>
              <a:t>-komercijaliziranih</a:t>
            </a:r>
            <a:r>
              <a:rPr lang="hr-HR" altLang="sr-Latn-RS" dirty="0"/>
              <a:t>, oglašavanju usmjerenih platformi (npr. Google)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250" y="1"/>
            <a:ext cx="3333750" cy="690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527753" y="5657850"/>
            <a:ext cx="5329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1800" dirty="0">
                <a:solidFill>
                  <a:srgbClr val="231F20"/>
                </a:solidFill>
                <a:latin typeface="Palatino-Roman"/>
              </a:rPr>
              <a:t>Siva </a:t>
            </a:r>
            <a:r>
              <a:rPr lang="en-US" altLang="sr-Latn-RS" sz="1800" dirty="0" err="1">
                <a:solidFill>
                  <a:srgbClr val="231F20"/>
                </a:solidFill>
                <a:latin typeface="Palatino-Roman"/>
              </a:rPr>
              <a:t>Vaidhyanathan</a:t>
            </a:r>
            <a:r>
              <a:rPr lang="en-US" altLang="sr-Latn-RS" sz="1800" dirty="0">
                <a:solidFill>
                  <a:srgbClr val="231F20"/>
                </a:solidFill>
                <a:latin typeface="Palatino-Roman"/>
              </a:rPr>
              <a:t>, </a:t>
            </a:r>
            <a:r>
              <a:rPr lang="en-US" altLang="sr-Latn-RS" sz="1800" i="1" dirty="0">
                <a:solidFill>
                  <a:srgbClr val="231F20"/>
                </a:solidFill>
                <a:latin typeface="Palatino-Italic"/>
              </a:rPr>
              <a:t>The </a:t>
            </a:r>
            <a:r>
              <a:rPr lang="en-US" altLang="sr-Latn-RS" sz="1800" i="1" dirty="0" err="1">
                <a:solidFill>
                  <a:srgbClr val="231F20"/>
                </a:solidFill>
                <a:latin typeface="Palatino-Italic"/>
              </a:rPr>
              <a:t>Googlization</a:t>
            </a:r>
            <a:r>
              <a:rPr lang="en-US" altLang="sr-Latn-RS" sz="1800" i="1" dirty="0">
                <a:solidFill>
                  <a:srgbClr val="231F20"/>
                </a:solidFill>
                <a:latin typeface="Palatino-Italic"/>
              </a:rPr>
              <a:t> of </a:t>
            </a:r>
            <a:r>
              <a:rPr lang="en-US" altLang="sr-Latn-RS" sz="1800" i="1" dirty="0" err="1">
                <a:solidFill>
                  <a:srgbClr val="231F20"/>
                </a:solidFill>
                <a:latin typeface="Palatino-Italic"/>
              </a:rPr>
              <a:t>Everythin</a:t>
            </a:r>
            <a:r>
              <a:rPr lang="hr-HR" altLang="sr-Latn-RS" sz="1800" i="1" dirty="0">
                <a:solidFill>
                  <a:srgbClr val="231F20"/>
                </a:solidFill>
                <a:latin typeface="Palatino-Italic"/>
              </a:rPr>
              <a:t>g, </a:t>
            </a:r>
            <a:r>
              <a:rPr lang="hr-HR" altLang="sr-Latn-RS" sz="1800" i="1" dirty="0" err="1">
                <a:solidFill>
                  <a:srgbClr val="231F20"/>
                </a:solidFill>
                <a:latin typeface="Palatino-Italic"/>
              </a:rPr>
              <a:t>Berkley</a:t>
            </a:r>
            <a:r>
              <a:rPr lang="hr-HR" altLang="sr-Latn-RS" sz="1800" i="1" dirty="0">
                <a:solidFill>
                  <a:srgbClr val="231F20"/>
                </a:solidFill>
                <a:latin typeface="Palatino-Italic"/>
              </a:rPr>
              <a:t>, 2011.</a:t>
            </a:r>
            <a:r>
              <a:rPr lang="en-US" altLang="sr-Latn-RS" sz="1800" dirty="0">
                <a:solidFill>
                  <a:srgbClr val="231F20"/>
                </a:solidFill>
                <a:latin typeface="Palatino-Italic"/>
              </a:rPr>
              <a:t/>
            </a:r>
            <a:br>
              <a:rPr lang="en-US" altLang="sr-Latn-RS" sz="1800" dirty="0">
                <a:solidFill>
                  <a:srgbClr val="231F20"/>
                </a:solidFill>
                <a:latin typeface="Palatino-Italic"/>
              </a:rPr>
            </a:br>
            <a:r>
              <a:rPr lang="en-US" altLang="sr-Latn-RS" sz="1800" dirty="0">
                <a:solidFill>
                  <a:srgbClr val="231F20"/>
                </a:solidFill>
                <a:latin typeface="Palatino-Italic"/>
              </a:rPr>
              <a:t/>
            </a:r>
            <a:br>
              <a:rPr lang="en-US" altLang="sr-Latn-RS" sz="1800" dirty="0">
                <a:solidFill>
                  <a:srgbClr val="231F20"/>
                </a:solidFill>
                <a:latin typeface="Palatino-Italic"/>
              </a:rPr>
            </a:br>
            <a:endParaRPr lang="hr-HR" altLang="sr-Latn-RS" sz="1800" dirty="0"/>
          </a:p>
        </p:txBody>
      </p:sp>
    </p:spTree>
    <p:extLst>
      <p:ext uri="{BB962C8B-B14F-4D97-AF65-F5344CB8AC3E}">
        <p14:creationId xmlns:p14="http://schemas.microsoft.com/office/powerpoint/2010/main" val="13865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34032" y="286603"/>
            <a:ext cx="7621648" cy="1450757"/>
          </a:xfrm>
        </p:spPr>
        <p:txBody>
          <a:bodyPr/>
          <a:lstStyle/>
          <a:p>
            <a:pPr eaLnBrk="1" hangingPunct="1"/>
            <a:r>
              <a:rPr lang="hr-HR" altLang="sr-Latn-RS" dirty="0" err="1"/>
              <a:t>Algoritmizacija</a:t>
            </a:r>
            <a:endParaRPr lang="en-GB" altLang="sr-Latn-R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632886" y="1845734"/>
            <a:ext cx="7522794" cy="402336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dirty="0"/>
              <a:t>postupak pretraživanja</a:t>
            </a:r>
          </a:p>
          <a:p>
            <a:pPr eaLnBrk="1" hangingPunct="1"/>
            <a:r>
              <a:rPr lang="hr-HR" altLang="sr-Latn-RS" dirty="0"/>
              <a:t>postupak vrednovanja</a:t>
            </a:r>
          </a:p>
          <a:p>
            <a:pPr eaLnBrk="1" hangingPunct="1"/>
            <a:r>
              <a:rPr lang="hr-HR" altLang="sr-Latn-RS" dirty="0"/>
              <a:t>postupak </a:t>
            </a:r>
            <a:r>
              <a:rPr lang="hr-HR" altLang="sr-Latn-RS" dirty="0" smtClean="0"/>
              <a:t>odabira</a:t>
            </a:r>
          </a:p>
          <a:p>
            <a:pPr eaLnBrk="1" hangingPunct="1"/>
            <a:endParaRPr lang="hr-HR" altLang="sr-Latn-RS" dirty="0"/>
          </a:p>
          <a:p>
            <a:pPr marL="0" indent="0" eaLnBrk="1" hangingPunct="1">
              <a:buNone/>
            </a:pPr>
            <a:r>
              <a:rPr lang="hr-HR" altLang="sr-Latn-RS" i="1" dirty="0" smtClean="0"/>
              <a:t>„klasa” ljudi koji će znati iskoristiti algoritme i „klasa” koju će algoritmi iskorištavati…</a:t>
            </a:r>
          </a:p>
          <a:p>
            <a:pPr marL="0" indent="0">
              <a:buNone/>
            </a:pPr>
            <a:endParaRPr lang="en-GB" altLang="sr-Latn-RS" i="1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95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8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5612" y="4502022"/>
            <a:ext cx="4805625" cy="179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/>
              <a:t>Tehnološka neutralnost?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altLang="sr-Latn-RS" sz="2400" dirty="0"/>
              <a:t>suvremenim inf. okruženjem dominiraju tražilice (korporacijski mediji) koje se prikazuju kao neutralne…</a:t>
            </a:r>
          </a:p>
          <a:p>
            <a:r>
              <a:rPr lang="hr-HR" altLang="sr-Latn-RS" sz="2400" dirty="0"/>
              <a:t>fasada neutralnosti, npr. Google Search…</a:t>
            </a:r>
          </a:p>
          <a:p>
            <a:pPr>
              <a:spcBef>
                <a:spcPct val="0"/>
              </a:spcBef>
            </a:pPr>
            <a:r>
              <a:rPr lang="en-US" altLang="sr-Latn-RS" sz="1400" dirty="0"/>
              <a:t>“</a:t>
            </a:r>
            <a:r>
              <a:rPr lang="en-US" altLang="sr-Latn-RS" sz="1400" i="1" dirty="0"/>
              <a:t>The</a:t>
            </a:r>
            <a:r>
              <a:rPr lang="hr-HR" altLang="sr-Latn-RS" sz="1400" i="1" dirty="0"/>
              <a:t> </a:t>
            </a:r>
            <a:r>
              <a:rPr lang="en-US" altLang="sr-Latn-RS" sz="1400" i="1" dirty="0"/>
              <a:t>perfect search engine would understand</a:t>
            </a:r>
            <a:r>
              <a:rPr lang="hr-HR" altLang="sr-Latn-RS" sz="1400" i="1" dirty="0"/>
              <a:t> </a:t>
            </a:r>
            <a:r>
              <a:rPr lang="en-US" altLang="sr-Latn-RS" sz="1400" i="1" dirty="0"/>
              <a:t>exactly what you mean and give back</a:t>
            </a:r>
            <a:r>
              <a:rPr lang="hr-HR" altLang="sr-Latn-RS" sz="1400" i="1" dirty="0"/>
              <a:t> </a:t>
            </a:r>
            <a:r>
              <a:rPr lang="en-US" altLang="sr-Latn-RS" sz="1400" i="1" dirty="0"/>
              <a:t>exactly what you want. Google has</a:t>
            </a:r>
            <a:r>
              <a:rPr lang="hr-HR" altLang="sr-Latn-RS" sz="1400" i="1" dirty="0"/>
              <a:t> </a:t>
            </a:r>
            <a:r>
              <a:rPr lang="en-US" altLang="sr-Latn-RS" sz="1400" i="1" dirty="0"/>
              <a:t>determined that the best way to achieve</a:t>
            </a:r>
            <a:r>
              <a:rPr lang="hr-HR" altLang="sr-Latn-RS" sz="1400" i="1" dirty="0"/>
              <a:t> </a:t>
            </a:r>
            <a:r>
              <a:rPr lang="en-US" altLang="sr-Latn-RS" sz="1400" i="1" dirty="0"/>
              <a:t>such a goal is through the</a:t>
            </a:r>
            <a:r>
              <a:rPr lang="hr-HR" altLang="sr-Latn-RS" sz="1400" i="1" dirty="0"/>
              <a:t> </a:t>
            </a:r>
            <a:r>
              <a:rPr lang="en-US" altLang="sr-Latn-RS" sz="1400" i="1" dirty="0"/>
              <a:t>collection of</a:t>
            </a:r>
            <a:r>
              <a:rPr lang="hr-HR" altLang="sr-Latn-RS" sz="1400" i="1" dirty="0"/>
              <a:t> </a:t>
            </a:r>
            <a:r>
              <a:rPr lang="en-US" altLang="sr-Latn-RS" sz="1400" i="1" dirty="0"/>
              <a:t>as much data about its users as possible</a:t>
            </a:r>
            <a:r>
              <a:rPr lang="hr-HR" altLang="sr-Latn-RS" sz="1400" dirty="0"/>
              <a:t>” (</a:t>
            </a:r>
            <a:r>
              <a:rPr lang="hr-HR" altLang="sr-Latn-RS" sz="1400" dirty="0" err="1"/>
              <a:t>Larry</a:t>
            </a:r>
            <a:r>
              <a:rPr lang="hr-HR" altLang="sr-Latn-RS" sz="1400" dirty="0"/>
              <a:t> </a:t>
            </a:r>
            <a:r>
              <a:rPr lang="hr-HR" altLang="sr-Latn-RS" sz="1400" dirty="0" err="1"/>
              <a:t>Page</a:t>
            </a:r>
            <a:r>
              <a:rPr lang="hr-HR" altLang="sr-Latn-RS" sz="1400" dirty="0"/>
              <a:t>)</a:t>
            </a:r>
          </a:p>
          <a:p>
            <a:pPr>
              <a:spcBef>
                <a:spcPct val="0"/>
              </a:spcBef>
            </a:pPr>
            <a:r>
              <a:rPr lang="hr-HR" altLang="sr-Latn-RS" sz="2400" dirty="0"/>
              <a:t>Personalizacija ili profiliranje/kategorizacija ekonomske vrijednosti korisnika???</a:t>
            </a:r>
          </a:p>
          <a:p>
            <a:pPr>
              <a:spcBef>
                <a:spcPct val="0"/>
              </a:spcBef>
            </a:pPr>
            <a:r>
              <a:rPr lang="hr-HR" altLang="sr-Latn-RS" sz="2400" dirty="0"/>
              <a:t>„Filter </a:t>
            </a:r>
            <a:r>
              <a:rPr lang="hr-HR" altLang="sr-Latn-RS" sz="2400" dirty="0" err="1"/>
              <a:t>bubble</a:t>
            </a:r>
            <a:r>
              <a:rPr lang="hr-HR" altLang="sr-Latn-RS" sz="2400" dirty="0"/>
              <a:t>” tj. stakleno zvono koje izolira korisnike od novih otkrića i uvida (učenja…važnost izloženosti varijacijama), nalaze li se izvan njihovih uobičajenih ukusa i </a:t>
            </a:r>
            <a:r>
              <a:rPr lang="hr-HR" altLang="sr-Latn-RS" sz="2400" dirty="0" smtClean="0"/>
              <a:t>interesa</a:t>
            </a:r>
          </a:p>
          <a:p>
            <a:pPr>
              <a:spcBef>
                <a:spcPct val="0"/>
              </a:spcBef>
            </a:pPr>
            <a:endParaRPr lang="hr-HR" altLang="sr-Latn-RS" sz="2400" dirty="0" smtClean="0"/>
          </a:p>
          <a:p>
            <a:pPr>
              <a:spcBef>
                <a:spcPct val="0"/>
              </a:spcBef>
            </a:pPr>
            <a:r>
              <a:rPr lang="hr-HR" altLang="sr-Latn-RS" sz="2400" b="1" i="1" dirty="0" smtClean="0"/>
              <a:t>Zadaća u IP: problematizirati „</a:t>
            </a:r>
            <a:r>
              <a:rPr lang="hr-HR" altLang="sr-Latn-RS" sz="2400" b="1" i="1" dirty="0" err="1" smtClean="0"/>
              <a:t>neproblematičnost</a:t>
            </a:r>
            <a:r>
              <a:rPr lang="hr-HR" altLang="sr-Latn-RS" sz="2400" b="1" i="1" dirty="0" smtClean="0"/>
              <a:t>”</a:t>
            </a:r>
            <a:endParaRPr lang="hr-HR" altLang="sr-Latn-RS" sz="2400" b="1" i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sr-Latn-RS" sz="2400" dirty="0"/>
              <a:t/>
            </a:r>
            <a:br>
              <a:rPr lang="en-US" altLang="sr-Latn-RS" sz="2400" dirty="0"/>
            </a:br>
            <a:r>
              <a:rPr lang="en-US" altLang="sr-Latn-RS" dirty="0"/>
              <a:t/>
            </a:r>
            <a:br>
              <a:rPr lang="en-US" altLang="sr-Latn-RS" dirty="0"/>
            </a:b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42399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7693"/>
            <a:ext cx="10058400" cy="1450757"/>
          </a:xfrm>
        </p:spPr>
        <p:txBody>
          <a:bodyPr/>
          <a:lstStyle/>
          <a:p>
            <a:r>
              <a:rPr lang="hr-HR" dirty="0" smtClean="0"/>
              <a:t>Post-</a:t>
            </a:r>
            <a:r>
              <a:rPr lang="hr-HR" dirty="0" err="1" smtClean="0"/>
              <a:t>truth</a:t>
            </a:r>
            <a:r>
              <a:rPr lang="hr-HR" dirty="0" smtClean="0"/>
              <a:t> </a:t>
            </a:r>
            <a:r>
              <a:rPr lang="hr-HR" dirty="0" err="1" smtClean="0"/>
              <a:t>society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>(post-činjenično društvo)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36618"/>
            <a:ext cx="10058400" cy="38324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b="1" dirty="0" smtClean="0"/>
          </a:p>
          <a:p>
            <a:r>
              <a:rPr lang="hr-HR" dirty="0" smtClean="0"/>
              <a:t>Umjesto objektivnih činjenica, na društvo i oblikovanje javnog mijenja utjecaj vrše emocije, pojedinačni stavovi</a:t>
            </a:r>
          </a:p>
          <a:p>
            <a:r>
              <a:rPr lang="hr-HR" dirty="0" smtClean="0"/>
              <a:t>Pogonjen društvenim mrežama </a:t>
            </a:r>
          </a:p>
          <a:p>
            <a:r>
              <a:rPr lang="hr-HR" dirty="0" smtClean="0"/>
              <a:t>Motivirano rasuđivanje: činjenice s kojima se ne slažemo, koji su u suprotnosti s našim stavom ili ih ne razumijemo, jednostavno ih izbjegavamo/ignoriramo (</a:t>
            </a:r>
            <a:r>
              <a:rPr lang="en-US" dirty="0" smtClean="0"/>
              <a:t>New Scientist</a:t>
            </a:r>
            <a:r>
              <a:rPr lang="hr-HR" dirty="0" smtClean="0"/>
              <a:t>, prema Jones, 2016)</a:t>
            </a:r>
          </a:p>
          <a:p>
            <a:r>
              <a:rPr lang="hr-HR" dirty="0" smtClean="0"/>
              <a:t>Stručnjaci savjetuju: zapitajmo se zašto dobivamo </a:t>
            </a:r>
            <a:r>
              <a:rPr lang="hr-HR" dirty="0" err="1" smtClean="0"/>
              <a:t>inforamciju</a:t>
            </a:r>
            <a:r>
              <a:rPr lang="hr-HR" dirty="0" smtClean="0"/>
              <a:t>, otkuda dolazi, tko su autori, jesu li stručnjaci….</a:t>
            </a:r>
            <a:r>
              <a:rPr lang="en-US" dirty="0" smtClean="0"/>
              <a:t> </a:t>
            </a:r>
            <a:r>
              <a:rPr lang="hr-HR" dirty="0" smtClean="0"/>
              <a:t>…za to postoji naziv…KRITIČKA INFORMACIJSKA PISMENOST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753" y="-103789"/>
            <a:ext cx="3099470" cy="25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4492</TotalTime>
  <Words>903</Words>
  <Application>Microsoft Office PowerPoint</Application>
  <PresentationFormat>Widescreen</PresentationFormat>
  <Paragraphs>82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Palatino-Italic</vt:lpstr>
      <vt:lpstr>Palatino-Roman</vt:lpstr>
      <vt:lpstr>Wingdings</vt:lpstr>
      <vt:lpstr>Retrospect</vt:lpstr>
      <vt:lpstr>Informacijska pismenost:</vt:lpstr>
      <vt:lpstr>Sadržaj:</vt:lpstr>
      <vt:lpstr>Uvriježeni pristup informacijskoj pismenosti</vt:lpstr>
      <vt:lpstr>Kritička informacijska pismenost</vt:lpstr>
      <vt:lpstr>Problemski prostor: suvremena informacijska okruženja</vt:lpstr>
      <vt:lpstr>Obilježje: prenapučenost i neprohodnost informacijskih prostora</vt:lpstr>
      <vt:lpstr>Algoritmizacija</vt:lpstr>
      <vt:lpstr>Tehnološka neutralnost?</vt:lpstr>
      <vt:lpstr>Post-truth society  (post-činjenično društvo)</vt:lpstr>
      <vt:lpstr>Istraživanja informacijskog ponašanja</vt:lpstr>
      <vt:lpstr>PowerPoint Presentation</vt:lpstr>
      <vt:lpstr>Dijelovi mozaika „kritične informacijske pismenosti”</vt:lpstr>
      <vt:lpstr>Zaključno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Informacijska pismenost:</dc:title>
  <dc:creator>user</dc:creator>
  <cp:lastModifiedBy>Boris Badurina</cp:lastModifiedBy>
  <cp:revision>87</cp:revision>
  <dcterms:created xsi:type="dcterms:W3CDTF">2016-12-29T11:13:18Z</dcterms:created>
  <dcterms:modified xsi:type="dcterms:W3CDTF">2017-04-20T17:23:05Z</dcterms:modified>
</cp:coreProperties>
</file>