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0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6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8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8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4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4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3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0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7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9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09D5-F1DD-4C2D-8979-4275E8366B8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FA94A-F3B6-435E-979B-11E5A07CE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9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What is the answer to life, the universe and everything?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err="1" smtClean="0">
                <a:solidFill>
                  <a:schemeClr val="bg1"/>
                </a:solidFill>
              </a:rPr>
              <a:t>Informacijska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pismenost</a:t>
            </a:r>
            <a:r>
              <a:rPr lang="en-US" sz="2000" dirty="0" smtClean="0">
                <a:solidFill>
                  <a:schemeClr val="bg1"/>
                </a:solidFill>
              </a:rPr>
              <a:t> u </a:t>
            </a:r>
            <a:r>
              <a:rPr lang="en-US" sz="2000" dirty="0" err="1" smtClean="0">
                <a:solidFill>
                  <a:schemeClr val="bg1"/>
                </a:solidFill>
              </a:rPr>
              <a:t>dječjim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knjižnicama</a:t>
            </a:r>
            <a:r>
              <a:rPr lang="en-US" sz="2000" dirty="0" smtClean="0">
                <a:solidFill>
                  <a:schemeClr val="bg1"/>
                </a:solidFill>
              </a:rPr>
              <a:t/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/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Igor Ljubuncic, March 2017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989248"/>
            <a:ext cx="426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nasa.gov; in public domain; used for illustration purposes only.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726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528" y="1600200"/>
            <a:ext cx="678894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43000" y="6093125"/>
            <a:ext cx="624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freeimages.com, courtesy of </a:t>
            </a:r>
            <a:r>
              <a:rPr lang="en-US" sz="800" dirty="0" err="1" smtClean="0"/>
              <a:t>Gregor</a:t>
            </a:r>
            <a:r>
              <a:rPr lang="en-US" sz="800" dirty="0" smtClean="0"/>
              <a:t> </a:t>
            </a:r>
            <a:r>
              <a:rPr lang="en-US" sz="800" dirty="0" err="1" smtClean="0"/>
              <a:t>Varl</a:t>
            </a:r>
            <a:r>
              <a:rPr lang="en-US" sz="800" dirty="0" smtClean="0"/>
              <a:t>; used for illustration purposes only.</a:t>
            </a:r>
            <a:endParaRPr lang="en-US" sz="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21" name="Rectangle 20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23" name="TextBox 22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10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180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Cannot</a:t>
            </a:r>
            <a:r>
              <a:rPr lang="en-US" sz="3600" dirty="0" smtClean="0"/>
              <a:t> be separated from technology</a:t>
            </a:r>
            <a:br>
              <a:rPr lang="en-US" sz="3600" dirty="0" smtClean="0"/>
            </a:b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Curiosity + Language + Technology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48006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“HE WHO CONTROLS THE TECHNOLOGY, CONTROLS THE INFORMATION” –NIETZSCHE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6" name="Rectangle 5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8" name="TextBox 7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11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337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should be </a:t>
            </a:r>
            <a:r>
              <a:rPr lang="en-US" u="sng" dirty="0" smtClean="0"/>
              <a:t>deterministic</a:t>
            </a:r>
          </a:p>
          <a:p>
            <a:r>
              <a:rPr lang="en-US" dirty="0" smtClean="0"/>
              <a:t>Who, what, when, how (but not why!)</a:t>
            </a:r>
          </a:p>
          <a:p>
            <a:r>
              <a:rPr lang="en-US" dirty="0" smtClean="0"/>
              <a:t>Search engines, 1</a:t>
            </a:r>
            <a:r>
              <a:rPr lang="en-US" baseline="30000" dirty="0" smtClean="0"/>
              <a:t>st</a:t>
            </a:r>
            <a:r>
              <a:rPr lang="en-US" dirty="0" smtClean="0"/>
              <a:t> point of entry – learn them</a:t>
            </a:r>
          </a:p>
          <a:p>
            <a:r>
              <a:rPr lang="en-US" dirty="0" smtClean="0"/>
              <a:t>Modern information is </a:t>
            </a:r>
            <a:r>
              <a:rPr lang="en-US" u="sng" dirty="0" smtClean="0"/>
              <a:t>subjective</a:t>
            </a:r>
          </a:p>
          <a:p>
            <a:r>
              <a:rPr lang="en-US" dirty="0" smtClean="0"/>
              <a:t>Find the </a:t>
            </a:r>
            <a:r>
              <a:rPr lang="en-US" u="sng" dirty="0" smtClean="0"/>
              <a:t>source</a:t>
            </a:r>
          </a:p>
          <a:p>
            <a:r>
              <a:rPr lang="en-US" dirty="0" smtClean="0"/>
              <a:t>The Internet is dangerous, too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19" name="Rectangle 18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21" name="TextBox 20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12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0416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(the educators) need to learn the language of tomorrow</a:t>
            </a:r>
          </a:p>
          <a:p>
            <a:r>
              <a:rPr lang="en-US" dirty="0" smtClean="0"/>
              <a:t>Different mindset</a:t>
            </a:r>
          </a:p>
          <a:p>
            <a:r>
              <a:rPr lang="en-US" dirty="0" smtClean="0"/>
              <a:t>Children must develop natural AND programmatic thinking</a:t>
            </a:r>
          </a:p>
          <a:p>
            <a:r>
              <a:rPr lang="en-US" dirty="0" smtClean="0"/>
              <a:t>Information trustworthiness is at risk</a:t>
            </a:r>
          </a:p>
          <a:p>
            <a:r>
              <a:rPr lang="en-US" dirty="0" smtClean="0"/>
              <a:t>And it’s only been 20 years …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19" name="Rectangle 18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21" name="TextBox 20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13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835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900" dirty="0" smtClean="0"/>
              <a:t>Thank you!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Any questions: webmaster at dedoimedo.com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10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7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1300" dirty="0" smtClean="0">
                <a:solidFill>
                  <a:schemeClr val="accent6"/>
                </a:solidFill>
              </a:rPr>
              <a:t>42</a:t>
            </a:r>
          </a:p>
          <a:p>
            <a:pPr marL="0" indent="0" algn="ctr">
              <a:buNone/>
            </a:pPr>
            <a:endParaRPr lang="en-US" sz="1200" dirty="0">
              <a:solidFill>
                <a:schemeClr val="accent6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29" name="Rectangle 28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8" name="TextBox 7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2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xtBox 30"/>
          <p:cNvSpPr txBox="1"/>
          <p:nvPr/>
        </p:nvSpPr>
        <p:spPr>
          <a:xfrm>
            <a:off x="0" y="542186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And bring your towel, too</a:t>
            </a:r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Igor Ljubuncic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Business and Strategy Consultant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UK(but summers @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Brac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!)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Patents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Dedoimedo.com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3812" y="1600200"/>
            <a:ext cx="3207375" cy="452596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0" y="5029200"/>
            <a:ext cx="1144829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349" y="5156200"/>
            <a:ext cx="1371651" cy="1701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6800" y="5029200"/>
            <a:ext cx="1142544" cy="1828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5029200"/>
            <a:ext cx="114254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Internet has all the answers …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2198" y="1600200"/>
            <a:ext cx="4399603" cy="4525963"/>
          </a:xfrm>
        </p:spPr>
      </p:pic>
      <p:sp>
        <p:nvSpPr>
          <p:cNvPr id="8" name="TextBox 7"/>
          <p:cNvSpPr txBox="1"/>
          <p:nvPr/>
        </p:nvSpPr>
        <p:spPr>
          <a:xfrm>
            <a:off x="2286000" y="6096000"/>
            <a:ext cx="426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Wikipedia; licensed under CC BY 2.5; used for illustration purposes only.</a:t>
            </a:r>
            <a:endParaRPr lang="en-US" sz="8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36" name="Rectangle 35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38" name="TextBox 37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4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724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Do you know how to search?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622428"/>
            <a:ext cx="480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Note: Image taken from freeimages.com;  courtesy of Alan </a:t>
            </a:r>
            <a:r>
              <a:rPr lang="en-US" sz="800" dirty="0" err="1" smtClean="0">
                <a:solidFill>
                  <a:schemeClr val="bg1"/>
                </a:solidFill>
              </a:rPr>
              <a:t>Belmer</a:t>
            </a:r>
            <a:r>
              <a:rPr lang="en-US" sz="800" dirty="0" smtClean="0">
                <a:solidFill>
                  <a:schemeClr val="bg1"/>
                </a:solidFill>
              </a:rPr>
              <a:t>; used for illustration purposes only.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People = natural language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3840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622428"/>
            <a:ext cx="480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Note: Image taken from freeimages.com;  courtesy of _rebirth; used for illustration purposes only.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Computers … algorithms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5" y="2438400"/>
            <a:ext cx="912734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622428"/>
            <a:ext cx="4800600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freeimages.com;  courtesy of </a:t>
            </a:r>
            <a:r>
              <a:rPr lang="en-US" sz="800" dirty="0" err="1" smtClean="0"/>
              <a:t>nokialex</a:t>
            </a:r>
            <a:r>
              <a:rPr lang="en-US" sz="800" dirty="0" smtClean="0"/>
              <a:t>; used for illustration purposes only.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223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ask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Humans: “What is the best way to get to </a:t>
            </a:r>
            <a:r>
              <a:rPr lang="en-US" dirty="0" err="1" smtClean="0"/>
              <a:t>Pleso</a:t>
            </a:r>
            <a:r>
              <a:rPr lang="en-US" dirty="0" smtClean="0"/>
              <a:t> to avoid traffic jams?”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Computers: “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err="1" smtClean="0"/>
              <a:t>Zvonimirova</a:t>
            </a:r>
            <a:r>
              <a:rPr lang="en-US" dirty="0" smtClean="0"/>
              <a:t> 17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Zagreb airport </a:t>
            </a:r>
            <a:r>
              <a:rPr lang="en-US" dirty="0" smtClean="0">
                <a:solidFill>
                  <a:srgbClr val="FF0000"/>
                </a:solidFill>
              </a:rPr>
              <a:t>morning</a:t>
            </a:r>
            <a:r>
              <a:rPr lang="en-US" dirty="0" smtClean="0"/>
              <a:t> time </a:t>
            </a:r>
            <a:r>
              <a:rPr lang="en-US" dirty="0" smtClean="0">
                <a:solidFill>
                  <a:srgbClr val="FF0000"/>
                </a:solidFill>
              </a:rPr>
              <a:t>fastest</a:t>
            </a:r>
            <a:r>
              <a:rPr lang="en-US" dirty="0" smtClean="0"/>
              <a:t> route.”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8297" y="1600200"/>
            <a:ext cx="3018405" cy="4525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5400" y="6093125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freeimages.com, courtesy of Jose A. </a:t>
            </a:r>
            <a:r>
              <a:rPr lang="en-US" sz="800" dirty="0" err="1" smtClean="0"/>
              <a:t>Warletta</a:t>
            </a:r>
            <a:r>
              <a:rPr lang="en-US" sz="800" dirty="0" smtClean="0"/>
              <a:t>;</a:t>
            </a:r>
            <a:br>
              <a:rPr lang="en-US" sz="800" dirty="0" smtClean="0"/>
            </a:br>
            <a:r>
              <a:rPr lang="en-US" sz="800" dirty="0" smtClean="0"/>
              <a:t>used for illustration purposes only.</a:t>
            </a:r>
            <a:endParaRPr lang="en-US" sz="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35" name="Rectangle 34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37" name="TextBox 36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8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974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#2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877" y="1600200"/>
            <a:ext cx="3021245" cy="452596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8131" y="1600200"/>
            <a:ext cx="3058738" cy="4525963"/>
          </a:xfrm>
        </p:spPr>
      </p:pic>
      <p:sp>
        <p:nvSpPr>
          <p:cNvPr id="7" name="TextBox 6"/>
          <p:cNvSpPr txBox="1"/>
          <p:nvPr/>
        </p:nvSpPr>
        <p:spPr>
          <a:xfrm>
            <a:off x="914400" y="6093125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freeimages.com, courtesy of </a:t>
            </a:r>
            <a:r>
              <a:rPr lang="en-US" sz="800" dirty="0" err="1" smtClean="0"/>
              <a:t>agustin</a:t>
            </a:r>
            <a:r>
              <a:rPr lang="en-US" sz="800" dirty="0" smtClean="0"/>
              <a:t> </a:t>
            </a:r>
            <a:r>
              <a:rPr lang="en-US" sz="800" dirty="0" err="1" smtClean="0"/>
              <a:t>muniz</a:t>
            </a:r>
            <a:r>
              <a:rPr lang="en-US" sz="800" dirty="0" smtClean="0"/>
              <a:t>; </a:t>
            </a:r>
            <a:br>
              <a:rPr lang="en-US" sz="800" dirty="0" smtClean="0"/>
            </a:br>
            <a:r>
              <a:rPr lang="en-US" sz="800" dirty="0" smtClean="0"/>
              <a:t>used for illustration purposes only.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6093501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Note: Image taken from freeimages.com, courtesy of </a:t>
            </a:r>
            <a:r>
              <a:rPr lang="en-US" sz="800" dirty="0" err="1" smtClean="0"/>
              <a:t>jim</a:t>
            </a:r>
            <a:r>
              <a:rPr lang="en-US" sz="800" dirty="0" smtClean="0"/>
              <a:t> </a:t>
            </a:r>
            <a:r>
              <a:rPr lang="en-US" sz="800" dirty="0" err="1" smtClean="0"/>
              <a:t>daly</a:t>
            </a:r>
            <a:r>
              <a:rPr lang="en-US" sz="800" dirty="0" smtClean="0"/>
              <a:t>; used for </a:t>
            </a:r>
            <a:br>
              <a:rPr lang="en-US" sz="800" dirty="0" smtClean="0"/>
            </a:br>
            <a:r>
              <a:rPr lang="en-US" sz="800" dirty="0" smtClean="0"/>
              <a:t>illustration purposes only.</a:t>
            </a:r>
            <a:endParaRPr lang="en-US" sz="8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0" y="6611779"/>
            <a:ext cx="9144000" cy="246221"/>
            <a:chOff x="0" y="6611779"/>
            <a:chExt cx="9144000" cy="246221"/>
          </a:xfrm>
        </p:grpSpPr>
        <p:sp>
          <p:nvSpPr>
            <p:cNvPr id="30" name="Rectangle 29"/>
            <p:cNvSpPr/>
            <p:nvPr/>
          </p:nvSpPr>
          <p:spPr>
            <a:xfrm>
              <a:off x="76200" y="6629399"/>
              <a:ext cx="8991600" cy="2285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0" y="6611779"/>
              <a:ext cx="9144000" cy="246221"/>
              <a:chOff x="0" y="6611779"/>
              <a:chExt cx="9144000" cy="246221"/>
            </a:xfrm>
            <a:noFill/>
          </p:grpSpPr>
          <p:sp>
            <p:nvSpPr>
              <p:cNvPr id="32" name="TextBox 31"/>
              <p:cNvSpPr txBox="1"/>
              <p:nvPr/>
            </p:nvSpPr>
            <p:spPr>
              <a:xfrm>
                <a:off x="8534400" y="6611779"/>
                <a:ext cx="5334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fld id="{DEAEE52A-C165-4FFE-841F-0D68E7AE1F6D}" type="slidenum">
                  <a:rPr lang="en-US" sz="1000" smtClean="0">
                    <a:solidFill>
                      <a:schemeClr val="bg1">
                        <a:lumMod val="50000"/>
                      </a:schemeClr>
                    </a:solidFill>
                  </a:rPr>
                  <a:t>9</a:t>
                </a:fld>
                <a:endParaRPr lang="en-US" sz="11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6200" y="6611779"/>
                <a:ext cx="13716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dedoimedo.com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0" y="6611779"/>
                <a:ext cx="9144000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What is the answer to life, the universe and everything?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76200" y="6629400"/>
                <a:ext cx="8991600" cy="0"/>
              </a:xfrm>
              <a:prstGeom prst="lin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8461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468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Calibri</vt:lpstr>
      <vt:lpstr>Courier New</vt:lpstr>
      <vt:lpstr>Office Theme</vt:lpstr>
      <vt:lpstr>What is the answer to life, the universe and everything?</vt:lpstr>
      <vt:lpstr>PowerPoint Presentation</vt:lpstr>
      <vt:lpstr>Igor Ljubuncic</vt:lpstr>
      <vt:lpstr>The Internet has all the answers …</vt:lpstr>
      <vt:lpstr>PowerPoint Presentation</vt:lpstr>
      <vt:lpstr>Problem #1</vt:lpstr>
      <vt:lpstr>Problem #1</vt:lpstr>
      <vt:lpstr>When you ask questions</vt:lpstr>
      <vt:lpstr>Problem #2</vt:lpstr>
      <vt:lpstr>Problem #2</vt:lpstr>
      <vt:lpstr>Information literacy</vt:lpstr>
      <vt:lpstr>Basics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answer to life, the universe and everything?</dc:title>
  <dc:creator>Igor Ljubuncic</dc:creator>
  <cp:lastModifiedBy>Boris Badurina</cp:lastModifiedBy>
  <cp:revision>18</cp:revision>
  <dcterms:created xsi:type="dcterms:W3CDTF">2017-03-27T12:36:33Z</dcterms:created>
  <dcterms:modified xsi:type="dcterms:W3CDTF">2017-04-20T17:23:21Z</dcterms:modified>
</cp:coreProperties>
</file>