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9" r:id="rId3"/>
    <p:sldId id="257" r:id="rId4"/>
    <p:sldId id="258" r:id="rId5"/>
    <p:sldId id="260" r:id="rId6"/>
    <p:sldId id="271" r:id="rId7"/>
    <p:sldId id="261" r:id="rId8"/>
    <p:sldId id="272" r:id="rId9"/>
    <p:sldId id="262" r:id="rId10"/>
    <p:sldId id="274" r:id="rId11"/>
    <p:sldId id="263" r:id="rId12"/>
    <p:sldId id="264" r:id="rId13"/>
    <p:sldId id="265" r:id="rId14"/>
    <p:sldId id="273" r:id="rId15"/>
    <p:sldId id="266" r:id="rId16"/>
    <p:sldId id="275" r:id="rId17"/>
    <p:sldId id="259" r:id="rId18"/>
    <p:sldId id="268" r:id="rId19"/>
    <p:sldId id="267" r:id="rId20"/>
    <p:sldId id="270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4054-F06E-46B4-A43F-9E487B02BF82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5FAF-98BC-4A7B-B6F9-AF3D7863E72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37000"/>
              </a:srgb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ICIBAN\projekt\Bibliobus%202015%2012%20okrugli%20stol%20o%20pokretnim%20knji&#382;nicama%20u%20RH\Zvuk%20002%20(mp3cut.net).mp3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ICIBAN\projekt\Bibliobus%202015%2012%20okrugli%20stol%20o%20pokretnim%20knji&#382;nicama%20u%20RH\A%20Magazine%20Is%20an%20iPad%20That%20Does%20Not%20Work.m4v.mp4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mailto:dv.ciciban@bj.t-com.hr" TargetMode="External"/><Relationship Id="rId4" Type="http://schemas.openxmlformats.org/officeDocument/2006/relationships/hyperlink" Target="http://www.dv-ciciban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hr-HR" dirty="0" smtClean="0"/>
              <a:t>Suradnja Dječjeg vrtića </a:t>
            </a:r>
            <a:r>
              <a:rPr lang="hr-HR" dirty="0" err="1" smtClean="0"/>
              <a:t>Ciciban</a:t>
            </a:r>
            <a:r>
              <a:rPr lang="hr-HR" dirty="0" smtClean="0"/>
              <a:t> i bibliobusa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mr.sc</a:t>
            </a:r>
            <a:r>
              <a:rPr lang="hr-HR" dirty="0" smtClean="0">
                <a:solidFill>
                  <a:schemeClr val="tx1"/>
                </a:solidFill>
              </a:rPr>
              <a:t>. Branka </a:t>
            </a:r>
            <a:r>
              <a:rPr lang="hr-HR" dirty="0" err="1" smtClean="0">
                <a:solidFill>
                  <a:schemeClr val="tx1"/>
                </a:solidFill>
              </a:rPr>
              <a:t>Biketa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Caktaš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Senka </a:t>
            </a:r>
            <a:r>
              <a:rPr lang="hr-HR" dirty="0" err="1" smtClean="0">
                <a:solidFill>
                  <a:schemeClr val="tx1"/>
                </a:solidFill>
              </a:rPr>
              <a:t>Ivanušec</a:t>
            </a:r>
            <a:r>
              <a:rPr lang="hr-HR" dirty="0" smtClean="0">
                <a:solidFill>
                  <a:schemeClr val="tx1"/>
                </a:solidFill>
              </a:rPr>
              <a:t>, ravnateljica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BIBLIOBUS  03.09. POD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logo boja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Svim ispitanicima sviđa se  što u vrtić dolazi Bibliobus.</a:t>
            </a:r>
          </a:p>
          <a:p>
            <a:r>
              <a:rPr lang="hr-HR" dirty="0" smtClean="0"/>
              <a:t>95% ispitanika smatra da na taj način metodički potičemo razvoj pismenosti i ljubav prema čitanju</a:t>
            </a:r>
          </a:p>
          <a:p>
            <a:r>
              <a:rPr lang="hr-HR" dirty="0" smtClean="0"/>
              <a:t>Svi ispitanici slažu se u tome da je članarina od 20,00 kn vrlo prihvatljiva.</a:t>
            </a:r>
          </a:p>
          <a:p>
            <a:r>
              <a:rPr lang="hr-HR" dirty="0" smtClean="0"/>
              <a:t>Na pitanje, što izabiru za svoju djecu – kupovinu ili posudbu slikovnice, 50% ispitanika tvrdi da radije posuđuje, 12,5% radije kupuje slikovnice, a za 37,5% roditelja je to svejedno (ili kupuju ili posuđuju). Mogući uzrok preferencije u posudbi slikovnica i materijala za čitanje djetetu je u cijenama kvalitetnih izdanja te u dobrom izboru kojim se susreću na Dječjem odjelu Narodne knjižnice Petar Preradović.</a:t>
            </a:r>
          </a:p>
          <a:p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62,5% roditelja u potpunosti se slaže s tvrdnjom da njihovo dijete rado kod kuće čita slikovnicu iz Bibliobusa.</a:t>
            </a:r>
          </a:p>
          <a:p>
            <a:r>
              <a:rPr lang="hr-HR" dirty="0" smtClean="0"/>
              <a:t>74,96%  roditelja slaže se s tvrdnjom da njihovo dijete ima brigu na to kada treba vratiti slikovnicu</a:t>
            </a:r>
          </a:p>
          <a:p>
            <a:r>
              <a:rPr lang="hr-HR" dirty="0" smtClean="0"/>
              <a:t>Gotovo svi ispitanici smatraju da vođenje brige o slikovnici iz Bibliobusa potiče razvoj odgovornosti kod djeteta</a:t>
            </a:r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Intervju s roditeljima (početak 2015.)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Uzorak: 23 roditelja</a:t>
            </a:r>
          </a:p>
          <a:p>
            <a:r>
              <a:rPr lang="hr-HR" dirty="0" smtClean="0"/>
              <a:t>Ističu zadovoljstvo zbog dolaska bibliobusa u vrtić</a:t>
            </a:r>
          </a:p>
          <a:p>
            <a:r>
              <a:rPr lang="hr-HR" dirty="0" smtClean="0"/>
              <a:t>Sviđa im se što djeca sama izabiru naslove</a:t>
            </a:r>
          </a:p>
          <a:p>
            <a:r>
              <a:rPr lang="hr-HR" dirty="0" smtClean="0"/>
              <a:t>Ponekad im se ne sviđa djetetov odabir (“prelagana slikovnica za bebe”, “prejednostavna” ), uglavnom daju uputu da drugi puta nešto drugo izaberu</a:t>
            </a:r>
          </a:p>
          <a:p>
            <a:r>
              <a:rPr lang="hr-HR" dirty="0" smtClean="0"/>
              <a:t>Sviđa im se što ih vrtić obavještava/podsjeća na dolazak bibliobusa</a:t>
            </a:r>
          </a:p>
          <a:p>
            <a:r>
              <a:rPr lang="hr-HR" dirty="0" smtClean="0"/>
              <a:t>Misle da će djeci biti lakše u školi jer su navikli čitati</a:t>
            </a:r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BLIOBUS  03.09. POD 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logo boja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Intervju s djecom 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(</a:t>
            </a:r>
            <a:r>
              <a:rPr lang="hr-HR" sz="3600" dirty="0" smtClean="0"/>
              <a:t>travanj, 2015., </a:t>
            </a:r>
            <a:r>
              <a:rPr lang="hr-HR" sz="3600" dirty="0" err="1" smtClean="0"/>
              <a:t>kd</a:t>
            </a:r>
            <a:r>
              <a:rPr lang="hr-HR" sz="3600" dirty="0" smtClean="0"/>
              <a:t>=6-7 godina)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Eva: Djeca nauče nešto u toj knjizi koju posude.</a:t>
            </a:r>
          </a:p>
          <a:p>
            <a:r>
              <a:rPr lang="hr-HR" dirty="0" smtClean="0"/>
              <a:t>Nikola: Volim bibliobus zato jer idem po knjige.</a:t>
            </a:r>
          </a:p>
          <a:p>
            <a:r>
              <a:rPr lang="hr-HR" dirty="0" smtClean="0"/>
              <a:t>Maja: Čitam knjige. Izabrala sam si sirene.</a:t>
            </a:r>
          </a:p>
          <a:p>
            <a:r>
              <a:rPr lang="hr-HR" dirty="0" smtClean="0"/>
              <a:t>Jakov: Bibliobus je dobar jer su tamo dobri </a:t>
            </a:r>
            <a:r>
              <a:rPr lang="hr-HR" dirty="0" err="1" smtClean="0"/>
              <a:t>stričeki</a:t>
            </a:r>
            <a:r>
              <a:rPr lang="hr-HR" dirty="0" smtClean="0"/>
              <a:t> koji nam daju knjige.</a:t>
            </a:r>
          </a:p>
          <a:p>
            <a:r>
              <a:rPr lang="hr-HR" dirty="0" smtClean="0"/>
              <a:t>Karlo: Znam Igora, vidio sam ga u gradu. Pozdravio sam ga jer ga znam iz bibliobusa. </a:t>
            </a:r>
          </a:p>
          <a:p>
            <a:r>
              <a:rPr lang="hr-HR" dirty="0" smtClean="0"/>
              <a:t>Ena: Dobar je bibliobus jer ima knjiga.</a:t>
            </a:r>
          </a:p>
          <a:p>
            <a:r>
              <a:rPr lang="hr-HR" dirty="0" err="1" smtClean="0"/>
              <a:t>Neo</a:t>
            </a:r>
            <a:r>
              <a:rPr lang="hr-HR" dirty="0" smtClean="0"/>
              <a:t>: Knjigu mi pročita mama, a onda je vratim.</a:t>
            </a:r>
          </a:p>
          <a:p>
            <a:r>
              <a:rPr lang="hr-HR" dirty="0" smtClean="0"/>
              <a:t>Karlo: Volim bibliobus jer volim čitati Bibliju, a ima knjiga o starinama – volim i povijest. Tako razvijam mozak – pomoću knjiga!</a:t>
            </a:r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BLIOBUS  03.09. POD 0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logo boja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Trenutačno stanje: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osamdesetak djece predškolske dobi posuđuje građu po vlastitom izboru u Bibliobusu koji svaki drugi tjedan posjećuje dva objekta Dječjeg vrtića </a:t>
            </a:r>
            <a:r>
              <a:rPr lang="hr-HR" dirty="0" err="1" smtClean="0"/>
              <a:t>Ciciban</a:t>
            </a:r>
            <a:endParaRPr lang="hr-HR" dirty="0"/>
          </a:p>
        </p:txBody>
      </p:sp>
      <p:pic>
        <p:nvPicPr>
          <p:cNvPr id="4" name="Slika 3" descr="Neo 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847870"/>
            <a:ext cx="5364088" cy="301013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49999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Neo</a:t>
            </a:r>
            <a:r>
              <a:rPr lang="hr-HR" dirty="0" smtClean="0"/>
              <a:t>, 7 godina</a:t>
            </a:r>
            <a:endParaRPr lang="hr-HR" dirty="0"/>
          </a:p>
        </p:txBody>
      </p:sp>
      <p:pic>
        <p:nvPicPr>
          <p:cNvPr id="6" name="Slika 5" descr="logo boja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Bibliobus dočekan himnom</a:t>
            </a:r>
            <a:endParaRPr lang="hr-HR" dirty="0"/>
          </a:p>
        </p:txBody>
      </p:sp>
      <p:pic>
        <p:nvPicPr>
          <p:cNvPr id="5" name="Slika 4" descr="Nikola 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4864"/>
            <a:ext cx="8638032" cy="377952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707904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Nikola, 6,5 godina</a:t>
            </a:r>
            <a:endParaRPr lang="hr-HR" dirty="0"/>
          </a:p>
        </p:txBody>
      </p:sp>
      <p:pic>
        <p:nvPicPr>
          <p:cNvPr id="7" name="Zvuk 00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1268760"/>
            <a:ext cx="304800" cy="304800"/>
          </a:xfrm>
          <a:prstGeom prst="rect">
            <a:avLst/>
          </a:prstGeom>
        </p:spPr>
      </p:pic>
      <p:pic>
        <p:nvPicPr>
          <p:cNvPr id="8" name="Slika 7" descr="logo boja 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Knjižnica i Vrtić postaju partneri u razvoju rane pismenosti doprinoseći zajedničkom cilju. </a:t>
            </a:r>
          </a:p>
          <a:p>
            <a:pPr>
              <a:buNone/>
            </a:pPr>
            <a:r>
              <a:rPr lang="hr-HR" dirty="0" smtClean="0"/>
              <a:t>Stvaraju poticajno okružje u kojem dijete doživljava svijet knjige koja je namijenjena upravo njemu, ono uči kroz vlastitu aktivnost i interakciju s knjigom i brižnim odraslim. </a:t>
            </a:r>
          </a:p>
          <a:p>
            <a:pPr>
              <a:buNone/>
            </a:pPr>
            <a:r>
              <a:rPr lang="hr-HR" dirty="0" smtClean="0"/>
              <a:t>Suradnja Bibliobusa i Dječjeg vrtića </a:t>
            </a:r>
            <a:r>
              <a:rPr lang="hr-HR" dirty="0" err="1" smtClean="0"/>
              <a:t>Ciciban</a:t>
            </a:r>
            <a:r>
              <a:rPr lang="hr-HR" dirty="0" smtClean="0"/>
              <a:t> dio je vrtićkog kurikuluma koji se potvrđuje kroz usmjerenost na ostvarivanje djetetove emocionalne, osobne, obrazovne i socijalne dobrobiti.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 Magazine Is an iPad That Does Not Work.m4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836712"/>
            <a:ext cx="7082573" cy="5311930"/>
          </a:xfrm>
          <a:prstGeom prst="rect">
            <a:avLst/>
          </a:prstGeom>
        </p:spPr>
      </p:pic>
      <p:pic>
        <p:nvPicPr>
          <p:cNvPr id="6" name="Slika 5" descr="logo boja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Hvala na pozornosti!</a:t>
            </a:r>
            <a:endParaRPr lang="hr-HR" dirty="0"/>
          </a:p>
        </p:txBody>
      </p:sp>
      <p:pic>
        <p:nvPicPr>
          <p:cNvPr id="6146" name="Picture 2" descr="http://pjp.schools.smcdsb.on.ca/UserFiles/Servers/Server_6/Image/Clipart%20Image%20Gallery/Elementary%20Education%20Images/ElementaryKidsRea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048125" cy="4686300"/>
          </a:xfrm>
          <a:prstGeom prst="rect">
            <a:avLst/>
          </a:prstGeom>
          <a:noFill/>
        </p:spPr>
      </p:pic>
      <p:pic>
        <p:nvPicPr>
          <p:cNvPr id="4" name="Slika 3" descr="DV Ciciban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755576" y="2708920"/>
            <a:ext cx="1801368" cy="18013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83568" y="472514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Podravska ulica 13</a:t>
            </a:r>
          </a:p>
          <a:p>
            <a:r>
              <a:rPr lang="hr-HR" dirty="0" smtClean="0"/>
              <a:t>43000 Bjelovar</a:t>
            </a:r>
          </a:p>
          <a:p>
            <a:endParaRPr lang="hr-HR" dirty="0" smtClean="0"/>
          </a:p>
          <a:p>
            <a:r>
              <a:rPr lang="hr-HR" dirty="0" err="1" smtClean="0">
                <a:hlinkClick r:id="rId4"/>
              </a:rPr>
              <a:t>www.dv</a:t>
            </a:r>
            <a:r>
              <a:rPr lang="hr-HR" dirty="0" smtClean="0">
                <a:hlinkClick r:id="rId4"/>
              </a:rPr>
              <a:t>-</a:t>
            </a:r>
            <a:r>
              <a:rPr lang="hr-HR" dirty="0" err="1" smtClean="0">
                <a:hlinkClick r:id="rId4"/>
              </a:rPr>
              <a:t>ciciban.hr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 err="1" smtClean="0">
                <a:hlinkClick r:id="rId5"/>
              </a:rPr>
              <a:t>dv.ciciban</a:t>
            </a:r>
            <a:r>
              <a:rPr lang="hr-HR" dirty="0" smtClean="0">
                <a:hlinkClick r:id="rId5"/>
              </a:rPr>
              <a:t>@</a:t>
            </a:r>
            <a:r>
              <a:rPr lang="hr-HR" dirty="0" err="1" smtClean="0">
                <a:hlinkClick r:id="rId5"/>
              </a:rPr>
              <a:t>bj.t</a:t>
            </a:r>
            <a:r>
              <a:rPr lang="hr-HR" dirty="0" smtClean="0">
                <a:hlinkClick r:id="rId5"/>
              </a:rPr>
              <a:t>-</a:t>
            </a:r>
            <a:r>
              <a:rPr lang="hr-HR" dirty="0" err="1" smtClean="0">
                <a:hlinkClick r:id="rId5"/>
              </a:rPr>
              <a:t>com.hr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Slika 5" descr="znak boja 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013176"/>
            <a:ext cx="390427" cy="377192"/>
          </a:xfrm>
          <a:prstGeom prst="rect">
            <a:avLst/>
          </a:prstGeom>
        </p:spPr>
      </p:pic>
      <p:pic>
        <p:nvPicPr>
          <p:cNvPr id="7" name="Slika 6" descr="znak boja 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2013" y="2276872"/>
            <a:ext cx="390427" cy="377192"/>
          </a:xfrm>
          <a:prstGeom prst="rect">
            <a:avLst/>
          </a:prstGeom>
        </p:spPr>
      </p:pic>
      <p:pic>
        <p:nvPicPr>
          <p:cNvPr id="8" name="Slika 7" descr="znak boja 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419960"/>
            <a:ext cx="315892" cy="30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Bogata suradnja s Narodnom knjižnicom “Petar Preradović” Bjelovar</a:t>
            </a:r>
            <a:endParaRPr lang="hr-HR" dirty="0"/>
          </a:p>
        </p:txBody>
      </p:sp>
      <p:pic>
        <p:nvPicPr>
          <p:cNvPr id="4" name="Picture 2" descr="C:\Users\win7\Downloads\suradnja vrtića i Dječjeg odjela N K PP.jpg%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700808"/>
            <a:ext cx="6660232" cy="49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Početni impuls za suradnju: </a:t>
            </a:r>
            <a:r>
              <a:rPr lang="hr-HR" dirty="0" err="1" smtClean="0"/>
              <a:t>Vjeruška</a:t>
            </a:r>
            <a:r>
              <a:rPr lang="hr-HR" dirty="0" smtClean="0"/>
              <a:t> </a:t>
            </a:r>
            <a:r>
              <a:rPr lang="hr-HR" dirty="0" err="1" smtClean="0"/>
              <a:t>Štivić</a:t>
            </a:r>
            <a:r>
              <a:rPr lang="hr-HR" dirty="0" smtClean="0"/>
              <a:t>, </a:t>
            </a:r>
            <a:r>
              <a:rPr lang="hr-HR" dirty="0" err="1" smtClean="0"/>
              <a:t>mag.bibl</a:t>
            </a:r>
            <a:r>
              <a:rPr lang="hr-HR" dirty="0" smtClean="0"/>
              <a:t>., voditeljica Dječjeg odjela </a:t>
            </a:r>
            <a:r>
              <a:rPr lang="hr-HR" dirty="0" smtClean="0"/>
              <a:t>Knjižnice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Razvoj suradnje: Željko Prohaska i Igor Iveković (Bibliobusna služba Knjižnice), odgajateljice Andreja </a:t>
            </a:r>
            <a:r>
              <a:rPr lang="hr-HR" dirty="0" err="1" smtClean="0"/>
              <a:t>Akšić</a:t>
            </a:r>
            <a:r>
              <a:rPr lang="hr-HR" dirty="0" smtClean="0"/>
              <a:t>, Sandra Bujan, Sunčica </a:t>
            </a:r>
            <a:r>
              <a:rPr lang="hr-HR" dirty="0" err="1" smtClean="0"/>
              <a:t>Vrban</a:t>
            </a:r>
            <a:r>
              <a:rPr lang="hr-HR" dirty="0" smtClean="0"/>
              <a:t>, Monika </a:t>
            </a:r>
            <a:r>
              <a:rPr lang="hr-HR" dirty="0" err="1" smtClean="0"/>
              <a:t>Pleskalt</a:t>
            </a:r>
            <a:r>
              <a:rPr lang="hr-HR" dirty="0" smtClean="0"/>
              <a:t>, Martina Kovač, Ivana Drenovac i Kristina </a:t>
            </a:r>
            <a:r>
              <a:rPr lang="hr-HR" dirty="0" err="1" smtClean="0"/>
              <a:t>Kunješić</a:t>
            </a:r>
            <a:r>
              <a:rPr lang="hr-HR" dirty="0" smtClean="0"/>
              <a:t> </a:t>
            </a:r>
            <a:r>
              <a:rPr lang="hr-HR" dirty="0" err="1" smtClean="0"/>
              <a:t>Fučijaš</a:t>
            </a:r>
            <a:r>
              <a:rPr lang="hr-HR" dirty="0" smtClean="0"/>
              <a:t>, ravnateljica Senka </a:t>
            </a:r>
            <a:r>
              <a:rPr lang="hr-HR" dirty="0" err="1" smtClean="0"/>
              <a:t>Ivanušec</a:t>
            </a:r>
            <a:r>
              <a:rPr lang="hr-HR" dirty="0" smtClean="0"/>
              <a:t> i stručna suradnica </a:t>
            </a:r>
            <a:r>
              <a:rPr lang="hr-HR" dirty="0" err="1" smtClean="0"/>
              <a:t>mr.sc</a:t>
            </a:r>
            <a:r>
              <a:rPr lang="hr-HR" dirty="0" smtClean="0"/>
              <a:t>. Branka </a:t>
            </a:r>
            <a:r>
              <a:rPr lang="hr-HR" dirty="0" err="1" smtClean="0"/>
              <a:t>Biketa</a:t>
            </a:r>
            <a:r>
              <a:rPr lang="hr-HR" dirty="0" smtClean="0"/>
              <a:t> </a:t>
            </a:r>
            <a:r>
              <a:rPr lang="hr-HR" dirty="0" err="1" smtClean="0"/>
              <a:t>Caktaš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554960" cy="922114"/>
          </a:xfrm>
          <a:solidFill>
            <a:srgbClr val="FFFF66"/>
          </a:solidFill>
        </p:spPr>
        <p:txBody>
          <a:bodyPr/>
          <a:lstStyle/>
          <a:p>
            <a:r>
              <a:rPr lang="hr-HR" dirty="0" smtClean="0"/>
              <a:t>BIBLIOBUS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36096" y="16288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hr-HR" sz="2400" dirty="0" smtClean="0"/>
              <a:t>Bibliobusna služba Knjižnice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DV </a:t>
            </a:r>
            <a:r>
              <a:rPr lang="hr-HR" sz="2400" dirty="0" err="1" smtClean="0"/>
              <a:t>Ciciban</a:t>
            </a:r>
            <a:r>
              <a:rPr lang="hr-HR" sz="2400" dirty="0" smtClean="0"/>
              <a:t> – novo stajalište – početak listopad 2013. u MHK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BIBLIOBUS  03.09. POD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BIBLIOBUS  03.09. POD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10369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ogo boja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BIBLIOBUS  03.09. POD 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 descr="BIBLIOBUS  03.09. POD 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4221088"/>
            <a:ext cx="5024187" cy="256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logo boja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0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Uključivanje Bibliobusne službe Narodne knjižnice „Petar Preradović“ Bjelovar kvalitativni je pomak u osiguranju uvjeta poticajnog okružja za razvoj dječje kompetencije rane </a:t>
            </a:r>
            <a:r>
              <a:rPr lang="hr-HR" dirty="0" smtClean="0"/>
              <a:t>pismenosti u DV </a:t>
            </a:r>
            <a:r>
              <a:rPr lang="hr-HR" dirty="0" err="1" smtClean="0"/>
              <a:t>Ciciban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Slika 3" descr="Jakov 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EFFA"/>
              </a:clrFrom>
              <a:clrTo>
                <a:srgbClr val="F1E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212976"/>
            <a:ext cx="4170424" cy="345851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788024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Jakov, 7 godina</a:t>
            </a:r>
            <a:endParaRPr lang="hr-HR" dirty="0"/>
          </a:p>
        </p:txBody>
      </p:sp>
      <p:pic>
        <p:nvPicPr>
          <p:cNvPr id="6" name="Slika 5" descr="logo boja 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BLIOBUS  03.09. POD 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6" descr="BIBLIOBUS  03.09. POD 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logo boja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Interno istraživanje DV </a:t>
            </a:r>
            <a:r>
              <a:rPr lang="hr-HR" dirty="0" err="1" smtClean="0"/>
              <a:t>Ciciban</a:t>
            </a:r>
            <a:r>
              <a:rPr lang="hr-HR" dirty="0" smtClean="0"/>
              <a:t>, Mjesec hrvatske knjige 2013.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Anketu su anonimno ispunjavali roditelji i na taj način iskazali svoje mišljenje o suradnji s bibliobusom. </a:t>
            </a:r>
          </a:p>
          <a:p>
            <a:r>
              <a:rPr lang="hr-HR" dirty="0" smtClean="0"/>
              <a:t>Roditelji su odgovarali na pitanja vezana za čitalačke navike svoje djece koja su u kronološkoj dobi od 5 godine do 6,5 godina. </a:t>
            </a:r>
          </a:p>
          <a:p>
            <a:r>
              <a:rPr lang="hr-HR" dirty="0" smtClean="0"/>
              <a:t>Prije ostvarivanja suradnje s Bibliobusnom službom iskaznicu Knjižnice posjedovalo je osamnaestoro djece (18), a članstvo je zatražilo njih 19.</a:t>
            </a:r>
          </a:p>
          <a:p>
            <a:endParaRPr lang="hr-HR" dirty="0"/>
          </a:p>
        </p:txBody>
      </p:sp>
      <p:pic>
        <p:nvPicPr>
          <p:cNvPr id="4" name="Slika 3" descr="logo boja 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7342632" y="6257544"/>
            <a:ext cx="1801368" cy="60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</TotalTime>
  <Words>682</Words>
  <Application>Microsoft Office PowerPoint</Application>
  <PresentationFormat>Prikaz na zaslonu (4:3)</PresentationFormat>
  <Paragraphs>57</Paragraphs>
  <Slides>20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tema</vt:lpstr>
      <vt:lpstr>Suradnja Dječjeg vrtića Ciciban i bibliobusa</vt:lpstr>
      <vt:lpstr>Slajd 2</vt:lpstr>
      <vt:lpstr>Bogata suradnja s Narodnom knjižnicom “Petar Preradović” Bjelovar</vt:lpstr>
      <vt:lpstr>Slajd 4</vt:lpstr>
      <vt:lpstr>BIBLIOBUS</vt:lpstr>
      <vt:lpstr>Slajd 6</vt:lpstr>
      <vt:lpstr>Slajd 7</vt:lpstr>
      <vt:lpstr>Slajd 8</vt:lpstr>
      <vt:lpstr>Interno istraživanje DV Ciciban, Mjesec hrvatske knjige 2013.</vt:lpstr>
      <vt:lpstr>Slajd 10</vt:lpstr>
      <vt:lpstr>Rezultati istraživanja:</vt:lpstr>
      <vt:lpstr>Slajd 12</vt:lpstr>
      <vt:lpstr>Intervju s roditeljima (početak 2015.)</vt:lpstr>
      <vt:lpstr>Slajd 14</vt:lpstr>
      <vt:lpstr>Intervju s djecom   (travanj, 2015., kd=6-7 godina)</vt:lpstr>
      <vt:lpstr>Slajd 16</vt:lpstr>
      <vt:lpstr>Trenutačno stanje:</vt:lpstr>
      <vt:lpstr>Bibliobus dočekan himnom</vt:lpstr>
      <vt:lpstr>Zaključak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Suradnja Dječjeg vrtića Ciciban i bibliobusa</dc:title>
  <dc:creator>Branka</dc:creator>
  <cp:lastModifiedBy>Branka</cp:lastModifiedBy>
  <cp:revision>32</cp:revision>
  <dcterms:created xsi:type="dcterms:W3CDTF">2015-04-12T09:38:33Z</dcterms:created>
  <dcterms:modified xsi:type="dcterms:W3CDTF">2015-04-13T12:12:05Z</dcterms:modified>
</cp:coreProperties>
</file>