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sldIdLst>
    <p:sldId id="256" r:id="rId2"/>
    <p:sldId id="261" r:id="rId3"/>
    <p:sldId id="273" r:id="rId4"/>
    <p:sldId id="272" r:id="rId5"/>
    <p:sldId id="274" r:id="rId6"/>
    <p:sldId id="275" r:id="rId7"/>
    <p:sldId id="276" r:id="rId8"/>
    <p:sldId id="277" r:id="rId9"/>
    <p:sldId id="278" r:id="rId10"/>
    <p:sldId id="279" r:id="rId11"/>
    <p:sldId id="285" r:id="rId12"/>
    <p:sldId id="262" r:id="rId13"/>
    <p:sldId id="271" r:id="rId14"/>
    <p:sldId id="263" r:id="rId15"/>
    <p:sldId id="264" r:id="rId16"/>
    <p:sldId id="265" r:id="rId17"/>
    <p:sldId id="267" r:id="rId18"/>
    <p:sldId id="269" r:id="rId19"/>
    <p:sldId id="268" r:id="rId20"/>
    <p:sldId id="270" r:id="rId21"/>
    <p:sldId id="280" r:id="rId22"/>
    <p:sldId id="281" r:id="rId23"/>
    <p:sldId id="282" r:id="rId24"/>
    <p:sldId id="283" r:id="rId25"/>
    <p:sldId id="284" r:id="rId26"/>
    <p:sldId id="286" r:id="rId27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EF8241-9FF9-42D6-B5E2-F0997D5583C8}" type="datetimeFigureOut">
              <a:rPr lang="hr-HR" smtClean="0"/>
              <a:t>5.10.2017.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ED2B0D-6B25-4D55-A934-1BC6D738CB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59862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07E00-70D3-4FFA-9ACE-64086119C799}" type="datetime1">
              <a:rPr lang="hr-HR" smtClean="0"/>
              <a:t>5.10.2017.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prof. dr. sc. T. Aparac-Jelušić           Virovitica, 5. 10. 2017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46A55-568E-46BB-8B63-9866E16AB4D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31973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6A224-9F46-457A-B4FF-8782C26F54F5}" type="datetime1">
              <a:rPr lang="hr-HR" smtClean="0"/>
              <a:t>5.10.2017.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prof. dr. sc. T. Aparac-Jelušić           Virovitica, 5. 10. 2017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46A55-568E-46BB-8B63-9866E16AB4D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51953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2A0B9-F2E1-4DA0-A91F-516782C4142F}" type="datetime1">
              <a:rPr lang="hr-HR" smtClean="0"/>
              <a:t>5.10.2017.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prof. dr. sc. T. Aparac-Jelušić           Virovitica, 5. 10. 2017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46A55-568E-46BB-8B63-9866E16AB4D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62861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63C1D-3281-4CEE-8994-CC19B53E5E82}" type="datetime1">
              <a:rPr lang="hr-HR" smtClean="0"/>
              <a:t>5.10.2017.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prof. dr. sc. T. Aparac-Jelušić           Virovitica, 5. 10. 2017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46A55-568E-46BB-8B63-9866E16AB4D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29171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7A8F5-0063-4CAE-9665-D4D116B80755}" type="datetime1">
              <a:rPr lang="hr-HR" smtClean="0"/>
              <a:t>5.10.2017.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prof. dr. sc. T. Aparac-Jelušić           Virovitica, 5. 10. 2017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46A55-568E-46BB-8B63-9866E16AB4D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79585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86DF1-ECFF-48DC-89E9-A8BF8B25B3AF}" type="datetime1">
              <a:rPr lang="hr-HR" smtClean="0"/>
              <a:t>5.10.2017.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prof. dr. sc. T. Aparac-Jelušić           Virovitica, 5. 10. 2017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46A55-568E-46BB-8B63-9866E16AB4D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38398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25950-7FF8-49A4-9B2D-7004EC15C83A}" type="datetime1">
              <a:rPr lang="hr-HR" smtClean="0"/>
              <a:t>5.10.2017.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prof. dr. sc. T. Aparac-Jelušić           Virovitica, 5. 10. 2017</a:t>
            </a: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46A55-568E-46BB-8B63-9866E16AB4D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42606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B860F-D09E-42F8-82DA-5EF85EE28E1A}" type="datetime1">
              <a:rPr lang="hr-HR" smtClean="0"/>
              <a:t>5.10.2017.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prof. dr. sc. T. Aparac-Jelušić           Virovitica, 5. 10. 2017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46A55-568E-46BB-8B63-9866E16AB4D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90902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E017C-6C89-49BD-901C-0849F2BFC67B}" type="datetime1">
              <a:rPr lang="hr-HR" smtClean="0"/>
              <a:t>5.10.2017.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prof. dr. sc. T. Aparac-Jelušić           Virovitica, 5. 10. 2017</a:t>
            </a: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46A55-568E-46BB-8B63-9866E16AB4D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07712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3BE83-5D8C-4A66-B481-9EF9C751D82E}" type="datetime1">
              <a:rPr lang="hr-HR" smtClean="0"/>
              <a:t>5.10.2017.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prof. dr. sc. T. Aparac-Jelušić           Virovitica, 5. 10. 2017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46A55-568E-46BB-8B63-9866E16AB4D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19225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FC48B-CBCB-4DF1-B02F-9F6620A786D2}" type="datetime1">
              <a:rPr lang="hr-HR" smtClean="0"/>
              <a:t>5.10.2017.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prof. dr. sc. T. Aparac-Jelušić           Virovitica, 5. 10. 2017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46A55-568E-46BB-8B63-9866E16AB4D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20432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79E79-6EAA-49E5-ADCB-0C70FAB66017}" type="datetime1">
              <a:rPr lang="hr-HR" smtClean="0"/>
              <a:t>5.10.2017.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r-HR" smtClean="0"/>
              <a:t>prof. dr. sc. T. Aparac-Jelušić           Virovitica, 5. 10. 2017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46A55-568E-46BB-8B63-9866E16AB4D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16650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Doprinosi</a:t>
            </a:r>
            <a:r>
              <a:rPr lang="en-GB" dirty="0"/>
              <a:t> </a:t>
            </a:r>
            <a:r>
              <a:rPr lang="en-GB" dirty="0" err="1"/>
              <a:t>školskih</a:t>
            </a:r>
            <a:r>
              <a:rPr lang="en-GB" dirty="0"/>
              <a:t> </a:t>
            </a:r>
            <a:r>
              <a:rPr lang="en-GB" dirty="0" err="1"/>
              <a:t>knjižničara</a:t>
            </a:r>
            <a:r>
              <a:rPr lang="en-GB" dirty="0"/>
              <a:t> </a:t>
            </a:r>
            <a:r>
              <a:rPr lang="en-GB" dirty="0" err="1"/>
              <a:t>provedbi</a:t>
            </a:r>
            <a:r>
              <a:rPr lang="en-GB" dirty="0"/>
              <a:t> </a:t>
            </a:r>
            <a:r>
              <a:rPr lang="en-GB" dirty="0" err="1"/>
              <a:t>Strategije</a:t>
            </a:r>
            <a:r>
              <a:rPr lang="en-GB" dirty="0"/>
              <a:t> </a:t>
            </a:r>
            <a:r>
              <a:rPr lang="en-GB" dirty="0" err="1"/>
              <a:t>hrvatskog</a:t>
            </a:r>
            <a:r>
              <a:rPr lang="en-GB" dirty="0"/>
              <a:t> </a:t>
            </a:r>
            <a:r>
              <a:rPr lang="en-GB" dirty="0" err="1"/>
              <a:t>knjižničarstva</a:t>
            </a:r>
            <a:r>
              <a:rPr lang="en-GB" dirty="0"/>
              <a:t> 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prof. dr. sc. Tatjana Aparac-Jelušić, u miru</a:t>
            </a:r>
          </a:p>
          <a:p>
            <a:r>
              <a:rPr lang="hr-HR" sz="2400" dirty="0" smtClean="0"/>
              <a:t>predsjednica HKV-a</a:t>
            </a:r>
          </a:p>
          <a:p>
            <a:r>
              <a:rPr lang="hr-HR" sz="2400" dirty="0" smtClean="0"/>
              <a:t>Virovitica, 5. listopada 2017.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319399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Važno!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U NSPČ → provedbu </a:t>
            </a:r>
            <a:r>
              <a:rPr lang="hr-HR" dirty="0"/>
              <a:t>mjera ove Strategije potrebno je planirati u koordinaciji s provedbom mjera </a:t>
            </a:r>
            <a:endParaRPr lang="hr-HR" dirty="0" smtClean="0"/>
          </a:p>
          <a:p>
            <a:pPr lvl="1"/>
            <a:r>
              <a:rPr lang="hr-HR" i="1" dirty="0" smtClean="0"/>
              <a:t>Strategije </a:t>
            </a:r>
            <a:r>
              <a:rPr lang="hr-HR" i="1" dirty="0"/>
              <a:t>hrvatskog knjižničarstva 2018.</a:t>
            </a:r>
            <a:r>
              <a:rPr lang="hr-HR" dirty="0"/>
              <a:t> –</a:t>
            </a:r>
            <a:r>
              <a:rPr lang="hr-HR" i="1" dirty="0"/>
              <a:t> 2022. </a:t>
            </a:r>
            <a:r>
              <a:rPr lang="hr-HR" dirty="0"/>
              <a:t>koja je u izradi, </a:t>
            </a:r>
            <a:endParaRPr lang="hr-HR" dirty="0" smtClean="0"/>
          </a:p>
          <a:p>
            <a:pPr lvl="1"/>
            <a:r>
              <a:rPr lang="hr-HR" i="1" dirty="0" smtClean="0"/>
              <a:t>Strategijom </a:t>
            </a:r>
            <a:r>
              <a:rPr lang="hr-HR" i="1" dirty="0"/>
              <a:t>razvoja elektroničkog nakladništva na razini malih </a:t>
            </a:r>
            <a:r>
              <a:rPr lang="hr-HR" i="1" dirty="0" smtClean="0"/>
              <a:t>tržišta </a:t>
            </a:r>
          </a:p>
          <a:p>
            <a:pPr lvl="1"/>
            <a:r>
              <a:rPr lang="hr-HR" i="1" dirty="0" smtClean="0"/>
              <a:t>Nacionalnom </a:t>
            </a:r>
            <a:r>
              <a:rPr lang="hr-HR" i="1" dirty="0"/>
              <a:t>strategijom izjednačavanja mogućnosti za osobe s invaliditetom 2016. -2020. </a:t>
            </a:r>
            <a:r>
              <a:rPr lang="hr-HR" dirty="0"/>
              <a:t>koja je u izradi. </a:t>
            </a:r>
          </a:p>
          <a:p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prof. dr. sc. T. Aparac-Jelušić           Virovitica, 5. 10. 2017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0833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Kako sudjelovati i povezivati obje strategije?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Što je zajedničko</a:t>
            </a:r>
          </a:p>
          <a:p>
            <a:pPr lvl="1"/>
            <a:r>
              <a:rPr lang="hr-HR" dirty="0"/>
              <a:t>d</a:t>
            </a:r>
            <a:r>
              <a:rPr lang="hr-HR" dirty="0" smtClean="0"/>
              <a:t>ruštvena, a ne samo profesionalna svijest o potrebnim iskoracima – konačno!</a:t>
            </a:r>
          </a:p>
          <a:p>
            <a:pPr lvl="1"/>
            <a:r>
              <a:rPr lang="hr-HR" dirty="0"/>
              <a:t>u</a:t>
            </a:r>
            <a:r>
              <a:rPr lang="hr-HR" dirty="0" smtClean="0"/>
              <a:t>kazivanje na važnost sustavnog rada rada s djecom i mladima</a:t>
            </a:r>
          </a:p>
          <a:p>
            <a:pPr lvl="1"/>
            <a:r>
              <a:rPr lang="hr-HR" dirty="0"/>
              <a:t>b</a:t>
            </a:r>
            <a:r>
              <a:rPr lang="hr-HR" dirty="0" smtClean="0"/>
              <a:t>aza profesionalaca – obrazovanje za promjene i stalno suočavanje s izazovima vremena</a:t>
            </a:r>
          </a:p>
          <a:p>
            <a:pPr lvl="1"/>
            <a:r>
              <a:rPr lang="hr-HR" dirty="0"/>
              <a:t>n</a:t>
            </a:r>
            <a:r>
              <a:rPr lang="hr-HR" dirty="0" smtClean="0"/>
              <a:t>edovoljna iskorištenost stručnog znanja i vještina...</a:t>
            </a:r>
          </a:p>
          <a:p>
            <a:pPr lvl="2"/>
            <a:r>
              <a:rPr lang="hr-HR" dirty="0"/>
              <a:t>n</a:t>
            </a:r>
            <a:r>
              <a:rPr lang="hr-HR" dirty="0" smtClean="0"/>
              <a:t>e zaboravimo, i vječna marginalizacija!!!  (Andrić)</a:t>
            </a:r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prof. dr. sc. T. Aparac-Jelušić           Virovitica, 5. 10. 2017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05119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Strategija razvoja knjižničarstva – uvodno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za potrebe izrade Prijedloga strategije </a:t>
            </a:r>
            <a:r>
              <a:rPr lang="hr-HR" dirty="0" smtClean="0"/>
              <a:t>pripremne radnje:</a:t>
            </a:r>
          </a:p>
          <a:p>
            <a:pPr lvl="1"/>
            <a:r>
              <a:rPr lang="hr-HR" dirty="0" smtClean="0"/>
              <a:t>priređena </a:t>
            </a:r>
            <a:r>
              <a:rPr lang="hr-HR" dirty="0"/>
              <a:t>SWOT analiza, </a:t>
            </a:r>
          </a:p>
          <a:p>
            <a:pPr lvl="1"/>
            <a:r>
              <a:rPr lang="hr-HR" dirty="0" smtClean="0"/>
              <a:t>na </a:t>
            </a:r>
            <a:r>
              <a:rPr lang="hr-HR" dirty="0"/>
              <a:t>shemi Hrvatski knjižnični sustav </a:t>
            </a:r>
            <a:r>
              <a:rPr lang="hr-HR" dirty="0" smtClean="0"/>
              <a:t>prikazano je stanje u hrvatskom knjižničarstvu s vezama i modalitetima financiranja</a:t>
            </a:r>
          </a:p>
          <a:p>
            <a:pPr lvl="1"/>
            <a:r>
              <a:rPr lang="hr-HR" dirty="0" smtClean="0"/>
              <a:t>provedena </a:t>
            </a:r>
            <a:r>
              <a:rPr lang="hr-HR" dirty="0"/>
              <a:t>simulacija s pojedinim ciljevima, mjerama i pokazateljima kako bi se utvrdila metodologija za sljedeću fazu – izradu Akcijskog </a:t>
            </a:r>
            <a:r>
              <a:rPr lang="hr-HR" dirty="0" smtClean="0"/>
              <a:t>plana</a:t>
            </a:r>
            <a:endParaRPr lang="hr-HR" dirty="0"/>
          </a:p>
          <a:p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prof. dr. sc. T. Aparac-Jelušić           Virovitica, 5. 10. 2017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93936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t</a:t>
            </a:r>
            <a:r>
              <a:rPr lang="hr-HR" dirty="0" smtClean="0"/>
              <a:t>renutni status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r-HR" dirty="0"/>
              <a:t>n</a:t>
            </a:r>
            <a:r>
              <a:rPr lang="hr-HR" dirty="0" smtClean="0"/>
              <a:t>a sjednici HKV-a u rujnu prihvaćen Prijedlog akcijskog plana</a:t>
            </a:r>
          </a:p>
          <a:p>
            <a:pPr lvl="1"/>
            <a:r>
              <a:rPr lang="hr-HR" dirty="0" smtClean="0"/>
              <a:t>sadrži </a:t>
            </a:r>
            <a:r>
              <a:rPr lang="hr-HR" dirty="0"/>
              <a:t>i financijske pokazatelje </a:t>
            </a:r>
            <a:endParaRPr lang="hr-HR" dirty="0" smtClean="0"/>
          </a:p>
          <a:p>
            <a:pPr lvl="2"/>
            <a:r>
              <a:rPr lang="hr-HR" dirty="0" smtClean="0"/>
              <a:t>kako </a:t>
            </a:r>
            <a:r>
              <a:rPr lang="hr-HR" dirty="0"/>
              <a:t>bi se </a:t>
            </a:r>
            <a:r>
              <a:rPr lang="hr-HR" dirty="0" smtClean="0"/>
              <a:t>poduprle određene aktivnosti uz svaku mjeru </a:t>
            </a:r>
            <a:r>
              <a:rPr lang="hr-HR" dirty="0"/>
              <a:t>i odgovarajući pokazatelj te </a:t>
            </a:r>
          </a:p>
          <a:p>
            <a:pPr lvl="1"/>
            <a:r>
              <a:rPr lang="hr-HR" dirty="0" smtClean="0"/>
              <a:t>vremenske </a:t>
            </a:r>
            <a:r>
              <a:rPr lang="hr-HR" dirty="0"/>
              <a:t>rokove i izvoditelje/odgovorne</a:t>
            </a:r>
          </a:p>
          <a:p>
            <a:r>
              <a:rPr lang="hr-HR" dirty="0" smtClean="0"/>
              <a:t>objedinjen dokument (Prijedlog Strategije i Prijedlog akcijskog plana) u iščekivanju predstavljanja ministrici i njezinom timu te predstavnicima MZO-a</a:t>
            </a:r>
          </a:p>
          <a:p>
            <a:r>
              <a:rPr lang="hr-HR" dirty="0"/>
              <a:t>k</a:t>
            </a:r>
            <a:r>
              <a:rPr lang="hr-HR" dirty="0" smtClean="0"/>
              <a:t>oordinacija s RS za Prijedlog Zakona o knjižničnoj djelatnosti i knjižnicama  </a:t>
            </a:r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prof. dr. sc. T. Aparac-Jelušić           Virovitica, 5. 10. 2017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96237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MISIJA</a:t>
            </a:r>
            <a:endParaRPr lang="hr-HR" sz="4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hr-HR" dirty="0"/>
              <a:t>p</a:t>
            </a:r>
            <a:r>
              <a:rPr lang="hr-HR" dirty="0" smtClean="0"/>
              <a:t>olazeći od toga da je knjižničarstvo djelatnost </a:t>
            </a:r>
            <a:r>
              <a:rPr lang="hr-HR" dirty="0"/>
              <a:t>od interesa za Republiku Hrvatsku, a knjižnice </a:t>
            </a:r>
            <a:r>
              <a:rPr lang="hr-HR" dirty="0" smtClean="0"/>
              <a:t>neizostavan </a:t>
            </a:r>
            <a:r>
              <a:rPr lang="hr-HR" dirty="0"/>
              <a:t>čimbenik hrvatskog gospodarskog i društvenog razvoja te očuvanja kulturnog </a:t>
            </a:r>
            <a:r>
              <a:rPr lang="hr-HR" dirty="0" smtClean="0"/>
              <a:t>identiteta</a:t>
            </a:r>
            <a:endParaRPr lang="hr-HR" dirty="0"/>
          </a:p>
          <a:p>
            <a:r>
              <a:rPr lang="hr-HR" dirty="0"/>
              <a:t>m</a:t>
            </a:r>
            <a:r>
              <a:rPr lang="hr-HR" sz="3200" dirty="0" smtClean="0"/>
              <a:t>isija </a:t>
            </a:r>
            <a:r>
              <a:rPr lang="hr-HR" sz="3200" dirty="0"/>
              <a:t>je hrvatskog knjižničarstva </a:t>
            </a:r>
            <a:endParaRPr lang="hr-HR" sz="3200" dirty="0" smtClean="0"/>
          </a:p>
          <a:p>
            <a:pPr lvl="1"/>
            <a:r>
              <a:rPr lang="hr-HR" sz="2800" dirty="0" smtClean="0"/>
              <a:t>unaprijediti </a:t>
            </a:r>
            <a:r>
              <a:rPr lang="hr-HR" sz="2800" dirty="0"/>
              <a:t>razinu znanja i mogućnost razvoja osobnih potencijala svakog pojedinca te </a:t>
            </a:r>
            <a:endParaRPr lang="hr-HR" sz="2800" dirty="0" smtClean="0"/>
          </a:p>
          <a:p>
            <a:pPr lvl="1"/>
            <a:r>
              <a:rPr lang="hr-HR" sz="2800" dirty="0" smtClean="0"/>
              <a:t>pružiti </a:t>
            </a:r>
            <a:r>
              <a:rPr lang="hr-HR" sz="2800" dirty="0"/>
              <a:t>najkvalitetniju knjižničnu uslugu svakom korisniku, potencijalnom korisniku i hrvatskom društvu u </a:t>
            </a:r>
            <a:r>
              <a:rPr lang="hr-HR" sz="2800" dirty="0" smtClean="0"/>
              <a:t>cjelini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prof. dr. sc. T. Aparac-Jelušić           Virovitica, 5. 10. 2017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01579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VIZIJA</a:t>
            </a:r>
            <a:endParaRPr lang="hr-HR" sz="4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09600" y="1340768"/>
            <a:ext cx="7924800" cy="5256584"/>
          </a:xfrm>
        </p:spPr>
        <p:txBody>
          <a:bodyPr>
            <a:noAutofit/>
          </a:bodyPr>
          <a:lstStyle/>
          <a:p>
            <a:r>
              <a:rPr lang="hr-HR" sz="4000" dirty="0"/>
              <a:t>s</a:t>
            </a:r>
            <a:r>
              <a:rPr lang="hr-HR" sz="4000" dirty="0" smtClean="0"/>
              <a:t>uvremeno </a:t>
            </a:r>
            <a:r>
              <a:rPr lang="hr-HR" sz="4000" dirty="0"/>
              <a:t>knjižničarstvo </a:t>
            </a:r>
            <a:endParaRPr lang="hr-HR" sz="4000" dirty="0" smtClean="0"/>
          </a:p>
          <a:p>
            <a:pPr marL="0" indent="0">
              <a:buNone/>
            </a:pPr>
            <a:r>
              <a:rPr lang="hr-HR" dirty="0" smtClean="0"/>
              <a:t>	→ </a:t>
            </a:r>
            <a:r>
              <a:rPr lang="hr-HR" sz="3200" dirty="0" smtClean="0"/>
              <a:t>integrirano </a:t>
            </a:r>
            <a:r>
              <a:rPr lang="hr-HR" sz="3200" dirty="0"/>
              <a:t>u globalni informacijski </a:t>
            </a:r>
            <a:r>
              <a:rPr lang="hr-HR" sz="3200" dirty="0" smtClean="0"/>
              <a:t>		sustav,</a:t>
            </a:r>
          </a:p>
          <a:p>
            <a:pPr marL="0" indent="0">
              <a:buNone/>
            </a:pPr>
            <a:r>
              <a:rPr lang="hr-HR" dirty="0" smtClean="0"/>
              <a:t>	→ </a:t>
            </a:r>
            <a:r>
              <a:rPr lang="hr-HR" sz="3200" dirty="0" smtClean="0"/>
              <a:t>promicatelj </a:t>
            </a:r>
            <a:r>
              <a:rPr lang="hr-HR" sz="3200" dirty="0"/>
              <a:t>znanja kroz klasične i </a:t>
            </a:r>
            <a:r>
              <a:rPr lang="hr-HR" sz="3200" dirty="0" smtClean="0"/>
              <a:t>	digitalne </a:t>
            </a:r>
            <a:r>
              <a:rPr lang="hr-HR" sz="3200" dirty="0"/>
              <a:t>izvore, </a:t>
            </a:r>
            <a:endParaRPr lang="hr-HR" sz="3200" dirty="0" smtClean="0"/>
          </a:p>
          <a:p>
            <a:pPr marL="0" indent="0">
              <a:buNone/>
            </a:pPr>
            <a:r>
              <a:rPr lang="hr-HR" dirty="0" smtClean="0"/>
              <a:t>	→ </a:t>
            </a:r>
            <a:r>
              <a:rPr lang="hr-HR" sz="3200" dirty="0" smtClean="0"/>
              <a:t>partner </a:t>
            </a:r>
            <a:r>
              <a:rPr lang="hr-HR" sz="3200" dirty="0"/>
              <a:t>u ekonomskom,  obrazovnom,  </a:t>
            </a:r>
            <a:r>
              <a:rPr lang="hr-HR" sz="3200" dirty="0" smtClean="0"/>
              <a:t>	znanstvenom </a:t>
            </a:r>
            <a:r>
              <a:rPr lang="hr-HR" sz="3200" dirty="0"/>
              <a:t>i kulturnom razvoju </a:t>
            </a:r>
            <a:r>
              <a:rPr lang="hr-HR" sz="3200" dirty="0" smtClean="0"/>
              <a:t>	hrvatskog  </a:t>
            </a:r>
            <a:r>
              <a:rPr lang="hr-HR" sz="3200" dirty="0"/>
              <a:t>društva u cjelini</a:t>
            </a:r>
            <a:endParaRPr lang="hr-HR" sz="32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prof. dr. sc. T. Aparac-Jelušić           Virovitica, 5. 10. 2017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78592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924800" cy="1008112"/>
          </a:xfrm>
        </p:spPr>
        <p:txBody>
          <a:bodyPr/>
          <a:lstStyle/>
          <a:p>
            <a:r>
              <a:rPr lang="hr-HR" sz="4000" b="1" dirty="0" smtClean="0"/>
              <a:t>Strateški ciljevi </a:t>
            </a:r>
            <a:endParaRPr lang="hr-HR" sz="40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09600" y="1628800"/>
            <a:ext cx="7924800" cy="4536504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sz="2800" dirty="0"/>
              <a:t>Razvijati temeljne i inovativne knjižnične usluge </a:t>
            </a:r>
            <a:endParaRPr lang="hr-HR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hr-HR" sz="2800" dirty="0" smtClean="0"/>
              <a:t>Uspostaviti </a:t>
            </a:r>
            <a:r>
              <a:rPr lang="hr-HR" sz="2800" dirty="0"/>
              <a:t>učinkovitu i funkcionalnu mrežu knjižnica povezanih u jedinstveni nacionalni knjižnični informacijski sustav</a:t>
            </a:r>
          </a:p>
          <a:p>
            <a:pPr marL="514350" indent="-514350">
              <a:buFont typeface="+mj-lt"/>
              <a:buAutoNum type="arabicPeriod"/>
            </a:pPr>
            <a:r>
              <a:rPr lang="hr-HR" sz="2800" dirty="0" smtClean="0"/>
              <a:t>Osigurati </a:t>
            </a:r>
            <a:r>
              <a:rPr lang="hr-HR" sz="2800" dirty="0"/>
              <a:t>ravnomjerne infrastrukturne pretpostavke za obavljanje knjižnične djelatnosti </a:t>
            </a:r>
            <a:endParaRPr lang="hr-HR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hr-HR" sz="2800" dirty="0" smtClean="0"/>
              <a:t>Utvrditi </a:t>
            </a:r>
            <a:r>
              <a:rPr lang="hr-HR" sz="2800" dirty="0"/>
              <a:t>kompetencijski okvir stručnih znanja i vještina djelatnika u knjižničarstvu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prof. dr. sc. T. Aparac-Jelušić           Virovitica, 5. 10. 2017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51477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Primjeri ciljeva, mjera i pokazatelja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pristup predstavljam na nekoliko odabranih ciljeva</a:t>
            </a:r>
          </a:p>
          <a:p>
            <a:pPr lvl="1"/>
            <a:r>
              <a:rPr lang="hr-HR" dirty="0" smtClean="0"/>
              <a:t>izvojene su mjere koje ukazuju na potencijale školskih </a:t>
            </a:r>
            <a:r>
              <a:rPr lang="hr-HR" smtClean="0"/>
              <a:t>knjižnica </a:t>
            </a:r>
            <a:endParaRPr lang="hr-HR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prof. dr. sc. T. Aparac-Jelušić           Virovitica, 5. 10. 2017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59057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2093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dirty="0" smtClean="0">
                <a:solidFill>
                  <a:srgbClr val="00B050"/>
                </a:solidFill>
              </a:rPr>
              <a:t>1.1. </a:t>
            </a:r>
            <a:r>
              <a:rPr lang="vi-VN" sz="2400" dirty="0" smtClean="0">
                <a:solidFill>
                  <a:srgbClr val="00B050"/>
                </a:solidFill>
              </a:rPr>
              <a:t>Unaprjeđivati </a:t>
            </a:r>
            <a:r>
              <a:rPr lang="vi-VN" sz="2400" dirty="0">
                <a:solidFill>
                  <a:srgbClr val="00B050"/>
                </a:solidFill>
              </a:rPr>
              <a:t>slobodan pristup informacijskim izvorima</a:t>
            </a:r>
            <a:r>
              <a:rPr lang="hr-HR" sz="2400" dirty="0"/>
              <a:t/>
            </a:r>
            <a:br>
              <a:rPr lang="hr-HR" sz="2400" dirty="0"/>
            </a:br>
            <a:endParaRPr lang="hr-HR" sz="2400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vi-VN" sz="2400" dirty="0" smtClean="0">
                <a:solidFill>
                  <a:srgbClr val="00B050"/>
                </a:solidFill>
              </a:rPr>
              <a:t>Pokazatelji </a:t>
            </a:r>
            <a:r>
              <a:rPr lang="vi-VN" sz="2400" dirty="0">
                <a:solidFill>
                  <a:srgbClr val="00B050"/>
                </a:solidFill>
              </a:rPr>
              <a:t>rezultata:</a:t>
            </a:r>
          </a:p>
          <a:p>
            <a:r>
              <a:rPr lang="vi-VN" sz="2800" dirty="0" smtClean="0">
                <a:latin typeface="+mj-lt"/>
              </a:rPr>
              <a:t>Javnim </a:t>
            </a:r>
            <a:r>
              <a:rPr lang="vi-VN" sz="2800" dirty="0">
                <a:latin typeface="+mj-lt"/>
              </a:rPr>
              <a:t>sredstvima subvencionirano članstvo za </a:t>
            </a:r>
            <a:r>
              <a:rPr lang="hr-HR" sz="2800" dirty="0" smtClean="0">
                <a:latin typeface="+mj-lt"/>
              </a:rPr>
              <a:t>određene</a:t>
            </a:r>
            <a:r>
              <a:rPr lang="vi-VN" sz="2800" dirty="0" smtClean="0">
                <a:latin typeface="+mj-lt"/>
              </a:rPr>
              <a:t> </a:t>
            </a:r>
            <a:r>
              <a:rPr lang="hr-HR" sz="2800" dirty="0" smtClean="0">
                <a:latin typeface="+mj-lt"/>
              </a:rPr>
              <a:t>skupine građana</a:t>
            </a:r>
            <a:r>
              <a:rPr lang="vi-VN" sz="2800" dirty="0" smtClean="0">
                <a:latin typeface="+mj-lt"/>
              </a:rPr>
              <a:t> </a:t>
            </a:r>
            <a:r>
              <a:rPr lang="vi-VN" sz="2800" dirty="0">
                <a:latin typeface="+mj-lt"/>
              </a:rPr>
              <a:t>u svim vrstama knjižnica do </a:t>
            </a:r>
            <a:r>
              <a:rPr lang="hr-HR" sz="2800" dirty="0" smtClean="0">
                <a:latin typeface="+mj-lt"/>
              </a:rPr>
              <a:t>2022</a:t>
            </a:r>
            <a:r>
              <a:rPr lang="vi-VN" sz="2800" dirty="0" smtClean="0">
                <a:latin typeface="+mj-lt"/>
              </a:rPr>
              <a:t>.</a:t>
            </a:r>
            <a:endParaRPr lang="vi-VN" sz="2800" dirty="0">
              <a:latin typeface="+mj-lt"/>
            </a:endParaRPr>
          </a:p>
          <a:p>
            <a:pPr marL="0" indent="0">
              <a:buNone/>
            </a:pPr>
            <a:endParaRPr lang="vi-VN" dirty="0"/>
          </a:p>
          <a:p>
            <a:pPr marL="0" indent="0">
              <a:buNone/>
            </a:pPr>
            <a:endParaRPr lang="vi-VN" dirty="0"/>
          </a:p>
          <a:p>
            <a:endParaRPr lang="hr-HR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512168"/>
          </a:xfrm>
        </p:spPr>
        <p:txBody>
          <a:bodyPr>
            <a:normAutofit/>
          </a:bodyPr>
          <a:lstStyle/>
          <a:p>
            <a:r>
              <a:rPr lang="hr-HR" dirty="0">
                <a:solidFill>
                  <a:srgbClr val="FF0000"/>
                </a:solidFill>
              </a:rPr>
              <a:t>1. Razvijati temeljne i inovativne knjižnične usluge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prof. dr. sc. T. Aparac-Jelušić           Virovitica, 5. 10. 2017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13150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rgbClr val="FF0000"/>
                </a:solidFill>
              </a:rPr>
              <a:t>1</a:t>
            </a:r>
            <a:r>
              <a:rPr lang="hr-HR" dirty="0">
                <a:solidFill>
                  <a:srgbClr val="FF0000"/>
                </a:solidFill>
              </a:rPr>
              <a:t>. 	Razvijati temeljne i inovativne  		knjižnične usluge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09600" y="1600200"/>
            <a:ext cx="79248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vi-VN" sz="2600" dirty="0">
                <a:solidFill>
                  <a:srgbClr val="00B050"/>
                </a:solidFill>
              </a:rPr>
              <a:t>Mjera 1.2. Unaprjeđivati korištenje knjižničnih usluga u digitalnom okruženju </a:t>
            </a:r>
          </a:p>
          <a:p>
            <a:pPr marL="0" indent="0">
              <a:buNone/>
            </a:pPr>
            <a:endParaRPr lang="hr-HR" sz="2600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vi-VN" sz="2600" dirty="0" smtClean="0">
                <a:solidFill>
                  <a:srgbClr val="00B050"/>
                </a:solidFill>
              </a:rPr>
              <a:t>Pokazatelji </a:t>
            </a:r>
            <a:r>
              <a:rPr lang="vi-VN" sz="2600" dirty="0">
                <a:solidFill>
                  <a:srgbClr val="00B050"/>
                </a:solidFill>
              </a:rPr>
              <a:t>rezultata:</a:t>
            </a:r>
          </a:p>
          <a:p>
            <a:pPr marL="0" indent="0">
              <a:buNone/>
            </a:pPr>
            <a:r>
              <a:rPr lang="hr-HR" sz="2400" dirty="0"/>
              <a:t>N</a:t>
            </a:r>
            <a:r>
              <a:rPr lang="vi-VN" sz="2400" dirty="0" smtClean="0"/>
              <a:t>ov</a:t>
            </a:r>
            <a:r>
              <a:rPr lang="hr-HR" sz="2400" dirty="0" smtClean="0"/>
              <a:t>e</a:t>
            </a:r>
            <a:r>
              <a:rPr lang="vi-VN" sz="2400" dirty="0" smtClean="0"/>
              <a:t> uslug</a:t>
            </a:r>
            <a:r>
              <a:rPr lang="hr-HR" sz="2400" dirty="0" smtClean="0"/>
              <a:t>e</a:t>
            </a:r>
            <a:r>
              <a:rPr lang="vi-VN" sz="2400" dirty="0" smtClean="0"/>
              <a:t> </a:t>
            </a:r>
            <a:r>
              <a:rPr lang="vi-VN" sz="2400" dirty="0"/>
              <a:t>za korisnike kulturne, stručne i znanstvene baštine</a:t>
            </a:r>
          </a:p>
          <a:p>
            <a:pPr marL="0" indent="0">
              <a:buNone/>
            </a:pPr>
            <a:r>
              <a:rPr lang="hr-HR" sz="2400" dirty="0"/>
              <a:t>N</a:t>
            </a:r>
            <a:r>
              <a:rPr lang="vi-VN" sz="2400" dirty="0" smtClean="0"/>
              <a:t>ov</a:t>
            </a:r>
            <a:r>
              <a:rPr lang="hr-HR" sz="2400" dirty="0" smtClean="0"/>
              <a:t>e </a:t>
            </a:r>
            <a:r>
              <a:rPr lang="vi-VN" sz="2400" dirty="0" smtClean="0"/>
              <a:t>uslug</a:t>
            </a:r>
            <a:r>
              <a:rPr lang="hr-HR" sz="2400" dirty="0" smtClean="0"/>
              <a:t>e</a:t>
            </a:r>
            <a:r>
              <a:rPr lang="vi-VN" sz="2400" dirty="0" smtClean="0"/>
              <a:t> </a:t>
            </a:r>
            <a:r>
              <a:rPr lang="vi-VN" sz="2400" dirty="0"/>
              <a:t>za znanstvenoistraživački i nastavni rad </a:t>
            </a:r>
          </a:p>
          <a:p>
            <a:pPr marL="0" indent="0">
              <a:buNone/>
            </a:pPr>
            <a:r>
              <a:rPr lang="hr-HR" sz="2400" dirty="0"/>
              <a:t>N</a:t>
            </a:r>
            <a:r>
              <a:rPr lang="vi-VN" sz="2400" dirty="0" smtClean="0"/>
              <a:t>ov</a:t>
            </a:r>
            <a:r>
              <a:rPr lang="hr-HR" sz="2400" dirty="0" smtClean="0"/>
              <a:t>e</a:t>
            </a:r>
            <a:r>
              <a:rPr lang="vi-VN" sz="2400" dirty="0" smtClean="0"/>
              <a:t> uslug</a:t>
            </a:r>
            <a:r>
              <a:rPr lang="hr-HR" sz="2400" dirty="0" smtClean="0"/>
              <a:t>e</a:t>
            </a:r>
            <a:r>
              <a:rPr lang="vi-VN" sz="2400" dirty="0" smtClean="0"/>
              <a:t> </a:t>
            </a:r>
            <a:r>
              <a:rPr lang="vi-VN" sz="2400" dirty="0"/>
              <a:t>kao potpora cjeloživotnom učenju</a:t>
            </a:r>
          </a:p>
          <a:p>
            <a:pPr marL="0" indent="0">
              <a:buNone/>
            </a:pPr>
            <a:r>
              <a:rPr lang="vi-VN" sz="2400" dirty="0" smtClean="0"/>
              <a:t>Analiz</a:t>
            </a:r>
            <a:r>
              <a:rPr lang="hr-HR" sz="2400" dirty="0"/>
              <a:t>e</a:t>
            </a:r>
            <a:r>
              <a:rPr lang="vi-VN" sz="2400" dirty="0" smtClean="0"/>
              <a:t> </a:t>
            </a:r>
            <a:r>
              <a:rPr lang="vi-VN" sz="2400" dirty="0"/>
              <a:t>zadovoljstva korisnika postojećim i novim </a:t>
            </a:r>
            <a:r>
              <a:rPr lang="vi-VN" sz="2400" dirty="0" smtClean="0"/>
              <a:t>uslugama</a:t>
            </a:r>
            <a:endParaRPr lang="vi-VN" dirty="0"/>
          </a:p>
          <a:p>
            <a:endParaRPr lang="vi-VN" dirty="0"/>
          </a:p>
          <a:p>
            <a:endParaRPr lang="vi-VN" dirty="0"/>
          </a:p>
          <a:p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prof. dr. sc. T. Aparac-Jelušić           Virovitica, 5. 10. 2017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452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Cilj izlaganja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/>
              <a:t>ukazati </a:t>
            </a:r>
            <a:r>
              <a:rPr lang="hr-HR" dirty="0"/>
              <a:t>na ulogu i potencijale </a:t>
            </a:r>
            <a:r>
              <a:rPr lang="hr-HR" dirty="0" smtClean="0"/>
              <a:t>školskih knjižnica u </a:t>
            </a:r>
            <a:r>
              <a:rPr lang="hr-HR" dirty="0"/>
              <a:t>provedbi Strategije hrvatskog </a:t>
            </a:r>
            <a:r>
              <a:rPr lang="hr-HR" dirty="0" smtClean="0"/>
              <a:t>knjižničarstva (2018.- 2022.)</a:t>
            </a:r>
          </a:p>
          <a:p>
            <a:pPr lvl="1"/>
            <a:r>
              <a:rPr lang="hr-HR" dirty="0" smtClean="0"/>
              <a:t>poglavito </a:t>
            </a:r>
            <a:r>
              <a:rPr lang="hr-HR" dirty="0"/>
              <a:t>u odnosu na </a:t>
            </a:r>
            <a:endParaRPr lang="hr-HR" dirty="0" smtClean="0"/>
          </a:p>
          <a:p>
            <a:pPr lvl="2"/>
            <a:r>
              <a:rPr lang="hr-HR" dirty="0" smtClean="0"/>
              <a:t>promjenjive </a:t>
            </a:r>
            <a:r>
              <a:rPr lang="hr-HR" dirty="0"/>
              <a:t>uvjete učenja i podučavanja te </a:t>
            </a:r>
            <a:endParaRPr lang="hr-HR" dirty="0" smtClean="0"/>
          </a:p>
          <a:p>
            <a:pPr lvl="2"/>
            <a:r>
              <a:rPr lang="hr-HR" dirty="0" smtClean="0"/>
              <a:t>nužnost </a:t>
            </a:r>
            <a:r>
              <a:rPr lang="hr-HR" dirty="0"/>
              <a:t>jačanja napora vezanih uz odgoj i poticanje mladih na </a:t>
            </a:r>
            <a:endParaRPr lang="hr-HR" dirty="0" smtClean="0"/>
          </a:p>
          <a:p>
            <a:pPr lvl="3"/>
            <a:r>
              <a:rPr lang="hr-HR" dirty="0" smtClean="0"/>
              <a:t>kritičko </a:t>
            </a:r>
            <a:r>
              <a:rPr lang="hr-HR" dirty="0"/>
              <a:t>mišljenje, inovativnost i aktivno sudjelovanje u </a:t>
            </a:r>
            <a:r>
              <a:rPr lang="hr-HR" dirty="0" smtClean="0"/>
              <a:t>nastavi</a:t>
            </a:r>
          </a:p>
          <a:p>
            <a:r>
              <a:rPr lang="hr-HR" dirty="0"/>
              <a:t>u</a:t>
            </a:r>
            <a:r>
              <a:rPr lang="hr-HR" dirty="0" smtClean="0"/>
              <a:t>kazati na vezne elemente s Nacionalnom strategijom poticanja čitanja </a:t>
            </a:r>
          </a:p>
          <a:p>
            <a:r>
              <a:rPr lang="hr-HR" dirty="0"/>
              <a:t>u</a:t>
            </a:r>
            <a:r>
              <a:rPr lang="hr-HR" dirty="0" smtClean="0"/>
              <a:t>kazati na moguće doprinose školskih knjižničara</a:t>
            </a:r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prof. dr. sc. T. Aparac-Jelušić           Virovitica, 5. 10. 2017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18653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260648"/>
            <a:ext cx="8534400" cy="1008112"/>
          </a:xfrm>
        </p:spPr>
        <p:txBody>
          <a:bodyPr>
            <a:normAutofit fontScale="90000"/>
          </a:bodyPr>
          <a:lstStyle/>
          <a:p>
            <a:r>
              <a:rPr lang="hr-HR" dirty="0" smtClean="0">
                <a:solidFill>
                  <a:srgbClr val="FF0000"/>
                </a:solidFill>
              </a:rPr>
              <a:t>1</a:t>
            </a:r>
            <a:r>
              <a:rPr lang="hr-HR" dirty="0">
                <a:solidFill>
                  <a:srgbClr val="FF0000"/>
                </a:solidFill>
              </a:rPr>
              <a:t>.</a:t>
            </a:r>
            <a:r>
              <a:rPr lang="hr-HR" dirty="0">
                <a:solidFill>
                  <a:srgbClr val="FFC000"/>
                </a:solidFill>
              </a:rPr>
              <a:t> </a:t>
            </a:r>
            <a:r>
              <a:rPr lang="hr-HR" dirty="0">
                <a:solidFill>
                  <a:srgbClr val="FF0000"/>
                </a:solidFill>
              </a:rPr>
              <a:t>	Razvijati temeljne i inovativne  		knjižnične usluge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79512" y="1700808"/>
            <a:ext cx="8964488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vi-VN" sz="2400" dirty="0">
                <a:solidFill>
                  <a:srgbClr val="00B050"/>
                </a:solidFill>
              </a:rPr>
              <a:t>Mjera 1.3. Kontinuirano osposobljavati korisnike za korištenje svih vrsta izvora</a:t>
            </a:r>
            <a:endParaRPr lang="hr-HR" sz="24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hr-HR" sz="2400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vi-VN" sz="2400" dirty="0" smtClean="0">
                <a:solidFill>
                  <a:srgbClr val="00B050"/>
                </a:solidFill>
              </a:rPr>
              <a:t>Pokazatelji </a:t>
            </a:r>
            <a:r>
              <a:rPr lang="vi-VN" sz="2400" dirty="0">
                <a:solidFill>
                  <a:srgbClr val="00B050"/>
                </a:solidFill>
              </a:rPr>
              <a:t>rezultata:</a:t>
            </a:r>
          </a:p>
          <a:p>
            <a:pPr marL="0" indent="0">
              <a:buNone/>
            </a:pPr>
            <a:r>
              <a:rPr lang="vi-VN" sz="2000" dirty="0" smtClean="0"/>
              <a:t>Provedeni </a:t>
            </a:r>
            <a:r>
              <a:rPr lang="vi-VN" sz="2000" dirty="0"/>
              <a:t>programi informacijske pismenosti te programi poticanja čitanja u tradicionalnom i digitalnom okruženju</a:t>
            </a:r>
          </a:p>
          <a:p>
            <a:pPr marL="0" indent="0">
              <a:buNone/>
            </a:pPr>
            <a:r>
              <a:rPr lang="vi-VN" sz="2000" dirty="0" smtClean="0"/>
              <a:t>Sustavno </a:t>
            </a:r>
            <a:r>
              <a:rPr lang="vi-VN" sz="2000" dirty="0"/>
              <a:t>uključene knjižnične usluge i informacijski izvori u nastavne, znanstvene i istraživačke procese i programe</a:t>
            </a:r>
          </a:p>
          <a:p>
            <a:pPr marL="0" indent="0">
              <a:buNone/>
            </a:pPr>
            <a:r>
              <a:rPr lang="vi-VN" sz="2000" dirty="0" smtClean="0"/>
              <a:t>Uspostavljeni </a:t>
            </a:r>
            <a:r>
              <a:rPr lang="vi-VN" sz="2000" dirty="0"/>
              <a:t>programi za sustavno mjerenje i analizu ishoda učenja korisnika knjižnica</a:t>
            </a:r>
          </a:p>
          <a:p>
            <a:pPr marL="0" indent="0">
              <a:buNone/>
            </a:pPr>
            <a:r>
              <a:rPr lang="vi-VN" sz="2000" dirty="0" smtClean="0"/>
              <a:t>Akreditirani </a:t>
            </a:r>
            <a:r>
              <a:rPr lang="vi-VN" sz="2000" dirty="0"/>
              <a:t>programi informacijskog opismenjavanja unutar sustava osnovnoškolskog i srednjoškolskog obrazovanja </a:t>
            </a:r>
            <a:r>
              <a:rPr lang="hr-HR" sz="2000" dirty="0" smtClean="0"/>
              <a:t>...</a:t>
            </a:r>
            <a:endParaRPr lang="vi-V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prof. dr. sc. T. Aparac-Jelušić           Virovitica, 5. 10. 2017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7119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NSPČ – pokazatelj rezultata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n</a:t>
            </a:r>
            <a:r>
              <a:rPr lang="hr-HR" dirty="0" smtClean="0"/>
              <a:t>ovi </a:t>
            </a:r>
            <a:r>
              <a:rPr lang="hr-HR" dirty="0"/>
              <a:t>predmetni kurikulumi koji svojim ciljevima, ishodima i sadržajima izravno promiču i osnažuju razvoj potrebe za čitanjem, kritičkog čitanja i čitanja iz užitka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prof. dr. sc. T. Aparac-Jelušić           Virovitica, 5. 10. 2017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99985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Okruženje i budućnost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/>
              <a:t>Horizon report, 2016  - </a:t>
            </a:r>
            <a:r>
              <a:rPr lang="hr-HR" dirty="0" smtClean="0"/>
              <a:t>za škole – prvi takav izvještaj</a:t>
            </a:r>
            <a:endParaRPr lang="hr-HR" dirty="0"/>
          </a:p>
          <a:p>
            <a:r>
              <a:rPr lang="hr-HR" dirty="0"/>
              <a:t>s</a:t>
            </a:r>
            <a:r>
              <a:rPr lang="hr-HR" dirty="0" smtClean="0"/>
              <a:t>matra se da je problem niske razine digitalne pismenosti moguće riješiti bez većih napora i ulaganja</a:t>
            </a:r>
          </a:p>
          <a:p>
            <a:r>
              <a:rPr lang="hr-HR" dirty="0"/>
              <a:t>k</a:t>
            </a:r>
            <a:r>
              <a:rPr lang="hr-HR" dirty="0" smtClean="0"/>
              <a:t>oraci koje poduzima EU:</a:t>
            </a:r>
          </a:p>
          <a:p>
            <a:pPr lvl="1"/>
            <a:r>
              <a:rPr lang="hr-HR" dirty="0" smtClean="0"/>
              <a:t>Digital </a:t>
            </a:r>
            <a:r>
              <a:rPr lang="hr-HR" dirty="0"/>
              <a:t>Competence </a:t>
            </a:r>
            <a:r>
              <a:rPr lang="hr-HR" dirty="0" smtClean="0"/>
              <a:t>Framework  koji je prihvaćen u sklopu Education </a:t>
            </a:r>
            <a:r>
              <a:rPr lang="hr-HR" dirty="0"/>
              <a:t>and Training Programme Thematic Working Group on </a:t>
            </a:r>
            <a:r>
              <a:rPr lang="hr-HR" dirty="0" smtClean="0"/>
              <a:t>ICT</a:t>
            </a:r>
          </a:p>
          <a:p>
            <a:pPr lvl="1"/>
            <a:r>
              <a:rPr lang="hr-HR" dirty="0"/>
              <a:t>f</a:t>
            </a:r>
            <a:r>
              <a:rPr lang="hr-HR" dirty="0" smtClean="0"/>
              <a:t>inanciranje programa</a:t>
            </a:r>
            <a:endParaRPr lang="hr-HR" dirty="0"/>
          </a:p>
          <a:p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prof. dr. sc. T. Aparac-Jelušić           Virovitica, 5. 10. 2017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02488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okruženje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pojačano korištenje društvenih mreža u školama potaknuto je njihovim korištenjem u svakodnevnom životu u Europi</a:t>
            </a:r>
          </a:p>
          <a:p>
            <a:r>
              <a:rPr lang="hr-HR" dirty="0"/>
              <a:t>n</a:t>
            </a:r>
            <a:r>
              <a:rPr lang="hr-HR" dirty="0" smtClean="0"/>
              <a:t>edavna studijakoju je provelo tijelo  </a:t>
            </a:r>
            <a:r>
              <a:rPr lang="hr-HR" dirty="0"/>
              <a:t>Internet World Stats </a:t>
            </a:r>
            <a:r>
              <a:rPr lang="hr-HR" dirty="0" smtClean="0"/>
              <a:t>pokazala je 63</a:t>
            </a:r>
            <a:r>
              <a:rPr lang="hr-HR" dirty="0"/>
              <a:t>% </a:t>
            </a:r>
            <a:r>
              <a:rPr lang="hr-HR" dirty="0" smtClean="0"/>
              <a:t>europske internet populacije koristi </a:t>
            </a:r>
            <a:r>
              <a:rPr lang="hr-HR" dirty="0"/>
              <a:t>Facebook, </a:t>
            </a:r>
            <a:r>
              <a:rPr lang="hr-HR" dirty="0" smtClean="0"/>
              <a:t>u usporedbi s </a:t>
            </a:r>
            <a:r>
              <a:rPr lang="hr-HR" dirty="0"/>
              <a:t>30% </a:t>
            </a:r>
            <a:r>
              <a:rPr lang="hr-HR" dirty="0" smtClean="0"/>
              <a:t>svjetske populacije.</a:t>
            </a:r>
          </a:p>
          <a:p>
            <a:r>
              <a:rPr lang="hr-HR" dirty="0"/>
              <a:t>p</a:t>
            </a:r>
            <a:r>
              <a:rPr lang="hr-HR" dirty="0" smtClean="0"/>
              <a:t>rema Uredu za nacionalnu statistiku (UK) i Eurostatu najveća skupina su 6 – 24 godine  korisnici iz UK</a:t>
            </a:r>
            <a:r>
              <a:rPr lang="hr-HR" dirty="0"/>
              <a:t>, </a:t>
            </a:r>
            <a:r>
              <a:rPr lang="hr-HR" dirty="0" smtClean="0"/>
              <a:t>Nizozemske i Švedske</a:t>
            </a:r>
            <a:endParaRPr lang="hr-HR" dirty="0"/>
          </a:p>
          <a:p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prof. dr. sc. T. Aparac-Jelušić           Virovitica, 5. 10. 2017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94417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</a:t>
            </a:r>
            <a:r>
              <a:rPr lang="hr-HR" dirty="0" smtClean="0"/>
              <a:t>kruženje – nastavak...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/>
              <a:t>z</a:t>
            </a:r>
            <a:r>
              <a:rPr lang="hr-HR" sz="2800" dirty="0" smtClean="0"/>
              <a:t>a škole</a:t>
            </a:r>
          </a:p>
          <a:p>
            <a:pPr lvl="1"/>
            <a:r>
              <a:rPr lang="hr-HR" sz="2400" dirty="0"/>
              <a:t>d</a:t>
            </a:r>
            <a:r>
              <a:rPr lang="hr-HR" sz="2400" dirty="0" smtClean="0"/>
              <a:t>ruštvene mreže otvaraju puteve za približavanje mladima, da ih se ohrabri na popratne informacije i prijedloge, na neformalan i njima privlačnji način</a:t>
            </a:r>
          </a:p>
          <a:p>
            <a:pPr lvl="1"/>
            <a:r>
              <a:rPr lang="hr-HR" sz="2400" dirty="0"/>
              <a:t>r</a:t>
            </a:r>
            <a:r>
              <a:rPr lang="hr-HR" sz="2400" dirty="0" smtClean="0"/>
              <a:t>oditelji i WhatsApp skupine</a:t>
            </a:r>
            <a:endParaRPr lang="hr-HR" sz="2400" dirty="0"/>
          </a:p>
          <a:p>
            <a:r>
              <a:rPr lang="hr-HR" sz="2800" dirty="0"/>
              <a:t>z</a:t>
            </a:r>
            <a:r>
              <a:rPr lang="hr-HR" sz="2800" dirty="0" smtClean="0"/>
              <a:t>a knjižnice i knjižničare</a:t>
            </a:r>
          </a:p>
          <a:p>
            <a:pPr lvl="1"/>
            <a:r>
              <a:rPr lang="hr-HR" sz="2400" dirty="0"/>
              <a:t>p</a:t>
            </a:r>
            <a:r>
              <a:rPr lang="hr-HR" sz="2400" dirty="0" smtClean="0"/>
              <a:t>omagati nastavnicima u savladavanju novih vještina</a:t>
            </a:r>
          </a:p>
          <a:p>
            <a:pPr lvl="1"/>
            <a:r>
              <a:rPr lang="hr-HR" sz="2400" dirty="0" smtClean="0"/>
              <a:t>približiti knjižnične usluge </a:t>
            </a:r>
          </a:p>
          <a:p>
            <a:pPr lvl="1"/>
            <a:r>
              <a:rPr lang="hr-HR" sz="2400" dirty="0"/>
              <a:t>o</a:t>
            </a:r>
            <a:r>
              <a:rPr lang="hr-HR" sz="2400" dirty="0" smtClean="0"/>
              <a:t>smišljati programe koji privlače mlade</a:t>
            </a:r>
            <a:endParaRPr lang="hr-HR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prof. dr. sc. T. Aparac-Jelušić           Virovitica, 5. 10. 2017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83959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</a:t>
            </a:r>
            <a:r>
              <a:rPr lang="hr-HR" dirty="0" smtClean="0"/>
              <a:t>kruženje – trendovi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u</a:t>
            </a:r>
            <a:r>
              <a:rPr lang="hr-HR" dirty="0" smtClean="0"/>
              <a:t> odnosu na škole šest važnih trendova:</a:t>
            </a:r>
          </a:p>
          <a:p>
            <a:pPr lvl="1"/>
            <a:r>
              <a:rPr lang="hr-HR" dirty="0" smtClean="0"/>
              <a:t>rastuća primjena (i dvojbe oko) društvenih medija; </a:t>
            </a:r>
            <a:endParaRPr lang="hr-HR" dirty="0"/>
          </a:p>
          <a:p>
            <a:pPr lvl="1"/>
            <a:r>
              <a:rPr lang="hr-HR" dirty="0"/>
              <a:t>p</a:t>
            </a:r>
            <a:r>
              <a:rPr lang="hr-HR" dirty="0" smtClean="0"/>
              <a:t>reispitivanje uloge nastavnika (... </a:t>
            </a:r>
            <a:r>
              <a:rPr lang="hr-HR" dirty="0"/>
              <a:t>i</a:t>
            </a:r>
            <a:r>
              <a:rPr lang="hr-HR" dirty="0" smtClean="0"/>
              <a:t> knjižničara)</a:t>
            </a:r>
          </a:p>
          <a:p>
            <a:pPr lvl="1"/>
            <a:r>
              <a:rPr lang="hr-HR" dirty="0"/>
              <a:t>p</a:t>
            </a:r>
            <a:r>
              <a:rPr lang="hr-HR" dirty="0" smtClean="0"/>
              <a:t>ojačana usmjerenost na Otvorene nastavne sadržaje (Open </a:t>
            </a:r>
            <a:r>
              <a:rPr lang="hr-HR" dirty="0"/>
              <a:t>Educational </a:t>
            </a:r>
            <a:r>
              <a:rPr lang="hr-HR" dirty="0" smtClean="0"/>
              <a:t>Resources – OER)</a:t>
            </a:r>
          </a:p>
          <a:p>
            <a:pPr lvl="1"/>
            <a:r>
              <a:rPr lang="hr-HR" dirty="0"/>
              <a:t>p</a:t>
            </a:r>
            <a:r>
              <a:rPr lang="hr-HR" dirty="0" smtClean="0"/>
              <a:t>ojačano korištenje hibridne nastave </a:t>
            </a:r>
          </a:p>
          <a:p>
            <a:pPr lvl="1"/>
            <a:r>
              <a:rPr lang="hr-HR" dirty="0"/>
              <a:t>r</a:t>
            </a:r>
            <a:r>
              <a:rPr lang="hr-HR" dirty="0" smtClean="0"/>
              <a:t>azvoj online učenja (e-learning)</a:t>
            </a:r>
          </a:p>
          <a:p>
            <a:pPr lvl="1"/>
            <a:r>
              <a:rPr lang="hr-HR" dirty="0"/>
              <a:t>r</a:t>
            </a:r>
            <a:r>
              <a:rPr lang="hr-HR" dirty="0" smtClean="0"/>
              <a:t>azvoj učenja temeljenog na podacima i vrednovanju  </a:t>
            </a: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prof. dr. sc. T. Aparac-Jelušić           Virovitica, 5. 10. 2017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29833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 za kraj!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m</a:t>
            </a:r>
            <a:r>
              <a:rPr lang="hr-HR" dirty="0" smtClean="0"/>
              <a:t>ogu li se školski knjižničari nositi s tim izazovima i </a:t>
            </a:r>
          </a:p>
          <a:p>
            <a:r>
              <a:rPr lang="hr-HR" dirty="0" smtClean="0"/>
              <a:t>jesu li strategije dobro i korisno uporište</a:t>
            </a:r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prof. dr. sc. T. Aparac-Jelušić           Virovitica, 5. 10. 2017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92450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2014</a:t>
            </a:r>
            <a:r>
              <a:rPr lang="hr-HR" dirty="0"/>
              <a:t>. – izvor MZO, MK i </a:t>
            </a:r>
            <a:r>
              <a:rPr lang="hr-HR" dirty="0" smtClean="0"/>
              <a:t>NSK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800" dirty="0" smtClean="0"/>
              <a:t>u </a:t>
            </a:r>
            <a:r>
              <a:rPr lang="hr-HR" sz="2800" dirty="0"/>
              <a:t>Hrvatskoj se provodi veći broj programa poticanja čitanja, ponajprije u školama i knjižnicama</a:t>
            </a:r>
            <a:r>
              <a:rPr lang="hr-HR" sz="2800" dirty="0" smtClean="0"/>
              <a:t>:</a:t>
            </a:r>
          </a:p>
          <a:p>
            <a:endParaRPr lang="hr-HR" dirty="0"/>
          </a:p>
          <a:p>
            <a:endParaRPr lang="hr-H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873978"/>
              </p:ext>
            </p:extLst>
          </p:nvPr>
        </p:nvGraphicFramePr>
        <p:xfrm>
          <a:off x="1547664" y="2708918"/>
          <a:ext cx="5832648" cy="33123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90058"/>
                <a:gridCol w="1621295"/>
                <a:gridCol w="1621295"/>
              </a:tblGrid>
              <a:tr h="5599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broj ustanova</a:t>
                      </a:r>
                      <a:endParaRPr lang="hr-HR" sz="1200"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broj programa</a:t>
                      </a:r>
                      <a:endParaRPr lang="hr-HR" sz="1200"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2897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osnovne škole</a:t>
                      </a:r>
                      <a:endParaRPr lang="hr-HR" sz="1200"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254</a:t>
                      </a:r>
                      <a:endParaRPr lang="hr-HR" sz="1200"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389</a:t>
                      </a:r>
                      <a:endParaRPr lang="hr-HR" sz="1200"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2897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srednje škole</a:t>
                      </a:r>
                      <a:endParaRPr lang="hr-HR" sz="1200"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58</a:t>
                      </a:r>
                      <a:endParaRPr lang="hr-HR" sz="1200"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65</a:t>
                      </a:r>
                      <a:endParaRPr lang="hr-HR" sz="1200"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5975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škole s nastavom na jeziku i pismu nacionalnih manjina</a:t>
                      </a:r>
                      <a:endParaRPr lang="hr-HR" sz="1200"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6</a:t>
                      </a:r>
                      <a:endParaRPr lang="hr-HR" sz="1200"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10</a:t>
                      </a:r>
                      <a:endParaRPr lang="hr-HR" sz="1200"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2897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učenički domovi</a:t>
                      </a:r>
                      <a:endParaRPr lang="hr-HR" sz="1200"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5</a:t>
                      </a:r>
                      <a:endParaRPr lang="hr-HR" sz="1200"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14</a:t>
                      </a:r>
                      <a:endParaRPr lang="hr-HR" sz="1200"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2897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narodne knjižnice</a:t>
                      </a:r>
                      <a:endParaRPr lang="hr-HR" sz="1200"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rgbClr val="FF0000"/>
                          </a:solidFill>
                          <a:effectLst/>
                        </a:rPr>
                        <a:t>120</a:t>
                      </a:r>
                      <a:endParaRPr lang="hr-HR" sz="1200" dirty="0">
                        <a:solidFill>
                          <a:srgbClr val="FF0000"/>
                        </a:solidFill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rgbClr val="FF0000"/>
                          </a:solidFill>
                          <a:effectLst/>
                        </a:rPr>
                        <a:t>347</a:t>
                      </a:r>
                      <a:endParaRPr lang="hr-HR" sz="1200" dirty="0">
                        <a:solidFill>
                          <a:srgbClr val="FF0000"/>
                        </a:solidFill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6713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programi koje podupire Ministarstvo kulture</a:t>
                      </a:r>
                      <a:endParaRPr lang="hr-HR" sz="1200"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200"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solidFill>
                            <a:srgbClr val="FF0000"/>
                          </a:solidFill>
                          <a:effectLst/>
                        </a:rPr>
                        <a:t>19</a:t>
                      </a:r>
                      <a:endParaRPr lang="hr-HR" sz="1200" dirty="0">
                        <a:solidFill>
                          <a:srgbClr val="FF0000"/>
                        </a:solidFill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2446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>
                          <a:effectLst/>
                        </a:rPr>
                        <a:t> </a:t>
                      </a:r>
                      <a:endParaRPr lang="hr-HR" sz="1200"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</a:rPr>
                        <a:t>443</a:t>
                      </a:r>
                      <a:endParaRPr lang="hr-HR" sz="1400" b="1" dirty="0"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</a:rPr>
                        <a:t>844</a:t>
                      </a:r>
                      <a:endParaRPr lang="hr-HR" sz="1400" b="1" dirty="0">
                        <a:effectLst/>
                        <a:latin typeface="Candara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prof. dr. sc. T. Aparac-Jelušić           Virovitica, 5. 10. 2017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6637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Nacionalna strategija poticanja čitanja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b="1" dirty="0" smtClean="0"/>
              <a:t>Vizija</a:t>
            </a:r>
            <a:endParaRPr lang="hr-HR" b="1" dirty="0"/>
          </a:p>
          <a:p>
            <a:pPr lvl="1"/>
            <a:r>
              <a:rPr lang="hr-HR" dirty="0"/>
              <a:t>Hrvatsko društvo razumije ulogu čitanja u razvoju pojedinca i društva te specifičnosti čitanja u određenoj životnoj dobi, u skladu s tim konkretno djeluje i prihvaća odgovornost za poticanje čitanja i sâmo čitanje. </a:t>
            </a:r>
          </a:p>
          <a:p>
            <a:r>
              <a:rPr lang="hr-HR" dirty="0"/>
              <a:t> </a:t>
            </a:r>
            <a:r>
              <a:rPr lang="hr-HR" b="1" dirty="0" smtClean="0"/>
              <a:t>Ciljevi</a:t>
            </a:r>
            <a:endParaRPr lang="hr-HR" b="1" dirty="0"/>
          </a:p>
          <a:p>
            <a:pPr lvl="1"/>
            <a:r>
              <a:rPr lang="hr-HR" dirty="0" smtClean="0"/>
              <a:t>uspostavljanje </a:t>
            </a:r>
            <a:r>
              <a:rPr lang="hr-HR" dirty="0"/>
              <a:t>učinkovitog društvenog okvira za podršku čitanju</a:t>
            </a:r>
          </a:p>
          <a:p>
            <a:pPr lvl="1"/>
            <a:r>
              <a:rPr lang="hr-HR" dirty="0" smtClean="0"/>
              <a:t>razvoj </a:t>
            </a:r>
            <a:r>
              <a:rPr lang="hr-HR" dirty="0"/>
              <a:t>čitalačke pismenosti i poticanje čitatelja na aktivno i kritičko čitanje</a:t>
            </a:r>
          </a:p>
          <a:p>
            <a:pPr lvl="1"/>
            <a:r>
              <a:rPr lang="hr-HR" dirty="0" smtClean="0"/>
              <a:t>povećanje </a:t>
            </a:r>
            <a:r>
              <a:rPr lang="hr-HR" dirty="0"/>
              <a:t>dostupnosti knjiga i drugih čitalačkih </a:t>
            </a:r>
            <a:r>
              <a:rPr lang="hr-HR" dirty="0" smtClean="0"/>
              <a:t>materijala</a:t>
            </a:r>
            <a:endParaRPr lang="hr-HR" dirty="0"/>
          </a:p>
          <a:p>
            <a:r>
              <a:rPr lang="hr-HR" b="1" dirty="0" smtClean="0"/>
              <a:t>Akcijski plan </a:t>
            </a:r>
            <a:r>
              <a:rPr lang="hr-HR" b="1" dirty="0"/>
              <a:t>za razdoblje 2017. – </a:t>
            </a:r>
            <a:r>
              <a:rPr lang="hr-HR" b="1" dirty="0" smtClean="0"/>
              <a:t>2022.</a:t>
            </a:r>
            <a:endParaRPr lang="hr-HR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prof. dr. sc. T. Aparac-Jelušić           Virovitica, 5. 10. 2017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4735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SWOT analiza - slabosti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hr-HR" dirty="0" smtClean="0"/>
              <a:t>škola</a:t>
            </a:r>
          </a:p>
          <a:p>
            <a:pPr lvl="1"/>
            <a:r>
              <a:rPr lang="hr-HR" dirty="0" smtClean="0"/>
              <a:t>neodgovarajući </a:t>
            </a:r>
            <a:r>
              <a:rPr lang="hr-HR" dirty="0"/>
              <a:t>nastavni programi i popisi školske lektire koji ne pogoduju razvoju čitalačke pismenosti i sklonosti čitanju</a:t>
            </a:r>
          </a:p>
          <a:p>
            <a:pPr lvl="1"/>
            <a:r>
              <a:rPr lang="hr-HR" dirty="0"/>
              <a:t>nedovoljna zastupljenost nastavnih metoda usmjerenih na učenika kojima se potiče čitanje i sklonost čitanju </a:t>
            </a:r>
          </a:p>
          <a:p>
            <a:pPr lvl="1"/>
            <a:r>
              <a:rPr lang="hr-HR" dirty="0"/>
              <a:t>nedovoljna osviještenost učitelja i nastavnika o tome da čitanje nije samo predmet nastave hrvatskog jezika</a:t>
            </a:r>
          </a:p>
          <a:p>
            <a:pPr lvl="1"/>
            <a:r>
              <a:rPr lang="hr-HR" dirty="0"/>
              <a:t>nedovoljan broj novih naslova u školskim knjižnicama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prof. dr. sc. T. Aparac-Jelušić           Virovitica, 5. 10. 2017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7645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SWOT analiza - prijetnje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Škola</a:t>
            </a:r>
          </a:p>
          <a:p>
            <a:pPr lvl="1"/>
            <a:r>
              <a:rPr lang="hr-HR" dirty="0"/>
              <a:t>nedovoljno iskorištene mogućnosti suradnje između institucija koje potiču kreativno, kritičko i kvalitetno čitanje i MZO-a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prof. dr. sc. T. Aparac-Jelušić           Virovitica, 5. 10. 2017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9528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SWOT analiza – prilike (izazovi?)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dirty="0" smtClean="0"/>
              <a:t>Škola</a:t>
            </a:r>
          </a:p>
          <a:p>
            <a:pPr lvl="1"/>
            <a:r>
              <a:rPr lang="hr-HR" dirty="0" smtClean="0"/>
              <a:t>nova </a:t>
            </a:r>
            <a:r>
              <a:rPr lang="hr-HR" dirty="0"/>
              <a:t>Strategija odgoja i obrazovanja, znanosti i tehnologije koja uključuje kurikularnu reformu </a:t>
            </a:r>
          </a:p>
          <a:p>
            <a:pPr lvl="1"/>
            <a:r>
              <a:rPr lang="hr-HR" dirty="0"/>
              <a:t>mogućnost poticanja čitanja u svim predmetima, a ne samo unutar predmeta hrvatskoga jezika</a:t>
            </a:r>
          </a:p>
          <a:p>
            <a:pPr lvl="1"/>
            <a:r>
              <a:rPr lang="hr-HR" dirty="0"/>
              <a:t>mentoriranje nastavnika koje omogućuje transfer znanja i vještina potrebnih u poticanju čitanja</a:t>
            </a:r>
          </a:p>
          <a:p>
            <a:pPr lvl="1"/>
            <a:r>
              <a:rPr lang="hr-HR" dirty="0"/>
              <a:t>provođenje kampanje poticanja čitanja u kojoj sudjeluju poznate osobe</a:t>
            </a:r>
          </a:p>
          <a:p>
            <a:pPr lvl="1"/>
            <a:r>
              <a:rPr lang="hr-HR" dirty="0"/>
              <a:t>podrška </a:t>
            </a:r>
            <a:r>
              <a:rPr lang="hr-HR" dirty="0" smtClean="0"/>
              <a:t>MK, </a:t>
            </a:r>
            <a:r>
              <a:rPr lang="hr-HR" dirty="0"/>
              <a:t>umjetničke scene i nevladinih organizacija</a:t>
            </a:r>
          </a:p>
          <a:p>
            <a:pPr lvl="1"/>
            <a:r>
              <a:rPr lang="hr-HR" dirty="0"/>
              <a:t>spremnost medija da podrže aktivnosti poticanja čitanja</a:t>
            </a:r>
          </a:p>
          <a:p>
            <a:pPr lvl="1"/>
            <a:r>
              <a:rPr lang="hr-HR" dirty="0"/>
              <a:t>vrednovanje čitalačkih programa i, sukladno tomu, mogućnost napredovanja u struci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prof. dr. sc. T. Aparac-Jelušić           Virovitica, 5. 10. 2017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65002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Temeljni dokumenti – ima li nade?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dirty="0"/>
              <a:t>Za razliku od strateških dokumenata u području kulture, </a:t>
            </a:r>
            <a:r>
              <a:rPr lang="hr-HR" dirty="0" smtClean="0"/>
              <a:t> </a:t>
            </a:r>
            <a:endParaRPr lang="hr-HR" dirty="0"/>
          </a:p>
          <a:p>
            <a:pPr lvl="1"/>
            <a:r>
              <a:rPr lang="hr-HR" dirty="0"/>
              <a:t>n</a:t>
            </a:r>
            <a:r>
              <a:rPr lang="hr-HR" dirty="0" smtClean="0"/>
              <a:t>i</a:t>
            </a:r>
            <a:r>
              <a:rPr lang="hr-HR" i="1" dirty="0" smtClean="0"/>
              <a:t> Strategija </a:t>
            </a:r>
            <a:r>
              <a:rPr lang="hr-HR" i="1" dirty="0"/>
              <a:t>obrazovanja, znanosti i tehnologije (2014.),</a:t>
            </a:r>
            <a:r>
              <a:rPr lang="hr-HR" dirty="0"/>
              <a:t> a </a:t>
            </a:r>
          </a:p>
          <a:p>
            <a:pPr lvl="1"/>
            <a:r>
              <a:rPr lang="hr-HR" dirty="0" smtClean="0"/>
              <a:t>ni </a:t>
            </a:r>
            <a:r>
              <a:rPr lang="hr-HR" i="1" dirty="0"/>
              <a:t>Strateški plan Ministarstva znanosti, obrazovanja i sporta</a:t>
            </a:r>
            <a:r>
              <a:rPr lang="hr-HR" dirty="0"/>
              <a:t> 2015. – </a:t>
            </a:r>
            <a:r>
              <a:rPr lang="hr-HR" dirty="0" smtClean="0"/>
              <a:t>2017.</a:t>
            </a:r>
          </a:p>
          <a:p>
            <a:r>
              <a:rPr lang="hr-HR" dirty="0" smtClean="0"/>
              <a:t>ne </a:t>
            </a:r>
            <a:r>
              <a:rPr lang="hr-HR" dirty="0"/>
              <a:t>spominju poticanje čitanja kao izravnu mjeru ostvarivanja razvoja u sektoru obrazovanja i znanosti. </a:t>
            </a:r>
            <a:endParaRPr lang="hr-HR" dirty="0" smtClean="0"/>
          </a:p>
          <a:p>
            <a:r>
              <a:rPr lang="hr-HR" dirty="0" smtClean="0"/>
              <a:t>Ipak</a:t>
            </a:r>
            <a:r>
              <a:rPr lang="hr-HR" dirty="0"/>
              <a:t>, u </a:t>
            </a:r>
            <a:endParaRPr lang="hr-HR" dirty="0" smtClean="0"/>
          </a:p>
          <a:p>
            <a:pPr lvl="1"/>
            <a:r>
              <a:rPr lang="hr-HR" i="1" dirty="0" smtClean="0"/>
              <a:t>Strategiji </a:t>
            </a:r>
            <a:r>
              <a:rPr lang="hr-HR" i="1" dirty="0"/>
              <a:t>obrazovanja, znanosti i tehnologije </a:t>
            </a:r>
            <a:r>
              <a:rPr lang="hr-HR" dirty="0"/>
              <a:t>moguće je implicitno tumačiti mjere poticanja e-učenja, planiranu reformu kurikuluma (cilj 1.) i osiguranje cjelovitog sustava podrške učenicima (cilj 5.) kao okvire kroz koje se mogu promatrati i aktivnosti poticanja čitanja, koji su dio ostvarivanja navedene Strategije.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prof. dr. sc. T. Aparac-Jelušić           Virovitica, 5. 10. 2017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81861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</a:t>
            </a:r>
            <a:r>
              <a:rPr lang="hr-HR" dirty="0" smtClean="0"/>
              <a:t>astavak...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hr-HR" dirty="0" smtClean="0"/>
              <a:t>naznake </a:t>
            </a:r>
            <a:r>
              <a:rPr lang="hr-HR" dirty="0"/>
              <a:t>okvira za poticanje čitanja u Hrvatskoj </a:t>
            </a:r>
            <a:r>
              <a:rPr lang="hr-HR" dirty="0" smtClean="0"/>
              <a:t>implicitno sadržane </a:t>
            </a:r>
            <a:r>
              <a:rPr lang="hr-HR" dirty="0"/>
              <a:t>cilju 1. Strateškog plana Ministarstva znanosti, obrazovanja i sporta 2015. − 2017. </a:t>
            </a:r>
            <a:r>
              <a:rPr lang="hr-HR" dirty="0" smtClean="0"/>
              <a:t>→</a:t>
            </a:r>
            <a:endParaRPr lang="hr-HR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hr-HR" dirty="0"/>
              <a:t>m</a:t>
            </a:r>
            <a:r>
              <a:rPr lang="hr-HR" dirty="0" smtClean="0"/>
              <a:t>jere Ministarstva pridonijet </a:t>
            </a:r>
            <a:r>
              <a:rPr lang="hr-HR" dirty="0"/>
              <a:t>će </a:t>
            </a:r>
            <a:endParaRPr lang="hr-HR" dirty="0" smtClean="0"/>
          </a:p>
          <a:p>
            <a:pPr marL="742950" lvl="2" indent="-342900"/>
            <a:r>
              <a:rPr lang="hr-HR" dirty="0" smtClean="0"/>
              <a:t>„</a:t>
            </a:r>
            <a:r>
              <a:rPr lang="hr-HR" dirty="0"/>
              <a:t>osiguranju i unapređenju kvalitete i povećanju dostupnosti učinkovitosti i relevantnosti sustava odgoja i obrazovanja na svim </a:t>
            </a:r>
            <a:r>
              <a:rPr lang="hr-HR" dirty="0" smtClean="0"/>
              <a:t>razinama“ → što </a:t>
            </a:r>
            <a:r>
              <a:rPr lang="hr-HR" dirty="0"/>
              <a:t>je teško ostvarivo ako građani ne </a:t>
            </a:r>
            <a:r>
              <a:rPr lang="hr-HR" dirty="0" smtClean="0"/>
              <a:t>čitaju</a:t>
            </a:r>
          </a:p>
          <a:p>
            <a:pPr marL="742950" lvl="2" indent="-342900"/>
            <a:r>
              <a:rPr lang="hr-HR" dirty="0"/>
              <a:t>s</a:t>
            </a:r>
            <a:r>
              <a:rPr lang="hr-HR" dirty="0" smtClean="0"/>
              <a:t>pecifični cilj </a:t>
            </a:r>
            <a:r>
              <a:rPr lang="hr-HR" dirty="0"/>
              <a:t>1.1. → </a:t>
            </a:r>
            <a:r>
              <a:rPr lang="hr-HR" dirty="0" smtClean="0"/>
              <a:t> pripremiti  </a:t>
            </a:r>
            <a:r>
              <a:rPr lang="hr-HR" dirty="0"/>
              <a:t>novi kurikulum koji bi trebao zadovoljavati potrebe za čitanjem i pridonijeti razvoju čitatelja</a:t>
            </a:r>
            <a:r>
              <a:rPr lang="hr-HR" dirty="0" smtClean="0"/>
              <a:t>.</a:t>
            </a:r>
            <a:endParaRPr lang="hr-HR" dirty="0"/>
          </a:p>
          <a:p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prof. dr. sc. T. Aparac-Jelušić           Virovitica, 5. 10. 2017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82585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1714</Words>
  <Application>Microsoft Office PowerPoint</Application>
  <PresentationFormat>On-screen Show (4:3)</PresentationFormat>
  <Paragraphs>196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Doprinosi školskih knjižničara provedbi Strategije hrvatskog knjižničarstva  </vt:lpstr>
      <vt:lpstr>Cilj izlaganja</vt:lpstr>
      <vt:lpstr>2014. – izvor MZO, MK i NSK </vt:lpstr>
      <vt:lpstr>Nacionalna strategija poticanja čitanja</vt:lpstr>
      <vt:lpstr>SWOT analiza - slabosti</vt:lpstr>
      <vt:lpstr>SWOT analiza - prijetnje</vt:lpstr>
      <vt:lpstr>SWOT analiza – prilike (izazovi?)</vt:lpstr>
      <vt:lpstr>Temeljni dokumenti – ima li nade?</vt:lpstr>
      <vt:lpstr>nastavak...</vt:lpstr>
      <vt:lpstr>Važno!</vt:lpstr>
      <vt:lpstr>Kako sudjelovati i povezivati obje strategije?</vt:lpstr>
      <vt:lpstr>Strategija razvoja knjižničarstva – uvodno</vt:lpstr>
      <vt:lpstr>trenutni status</vt:lpstr>
      <vt:lpstr>MISIJA</vt:lpstr>
      <vt:lpstr>VIZIJA</vt:lpstr>
      <vt:lpstr>Strateški ciljevi </vt:lpstr>
      <vt:lpstr>Primjeri ciljeva, mjera i pokazatelja</vt:lpstr>
      <vt:lpstr>1. Razvijati temeljne i inovativne knjižnične usluge </vt:lpstr>
      <vt:lpstr>1.  Razvijati temeljne i inovativne    knjižnične usluge </vt:lpstr>
      <vt:lpstr>1.  Razvijati temeljne i inovativne    knjižnične usluge </vt:lpstr>
      <vt:lpstr>NSPČ – pokazatelj rezultata</vt:lpstr>
      <vt:lpstr>Okruženje i budućnost</vt:lpstr>
      <vt:lpstr>okruženje</vt:lpstr>
      <vt:lpstr>okruženje – nastavak...</vt:lpstr>
      <vt:lpstr>okruženje – trendovi </vt:lpstr>
      <vt:lpstr>I za kraj!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Toshiba</dc:creator>
  <cp:lastModifiedBy>Toshiba</cp:lastModifiedBy>
  <cp:revision>16</cp:revision>
  <dcterms:created xsi:type="dcterms:W3CDTF">2017-10-04T14:14:55Z</dcterms:created>
  <dcterms:modified xsi:type="dcterms:W3CDTF">2017-10-05T06:38:49Z</dcterms:modified>
</cp:coreProperties>
</file>